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6" r:id="rId1"/>
  </p:sldMasterIdLst>
  <p:notesMasterIdLst>
    <p:notesMasterId r:id="rId6"/>
  </p:notesMasterIdLst>
  <p:sldIdLst>
    <p:sldId id="774" r:id="rId2"/>
    <p:sldId id="781" r:id="rId3"/>
    <p:sldId id="763" r:id="rId4"/>
    <p:sldId id="780" r:id="rId5"/>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83" userDrawn="1">
          <p15:clr>
            <a:srgbClr val="A4A3A4"/>
          </p15:clr>
        </p15:guide>
        <p15:guide id="2" pos="2381" userDrawn="1">
          <p15:clr>
            <a:srgbClr val="A4A3A4"/>
          </p15:clr>
        </p15:guide>
        <p15:guide id="3" orient="horz" pos="3413" userDrawn="1">
          <p15:clr>
            <a:srgbClr val="A4A3A4"/>
          </p15:clr>
        </p15:guide>
        <p15:guide id="4" pos="45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855037-5EA4-8E0D-C00E-D9EAC7506CB8}" name="Bee Ling POH (SFA)" initials="BP" userId="S::POH_Bee_Ling@sfa.gov.sg::296c0b05-df1c-4f77-8f46-ab15ee301615" providerId="AD"/>
  <p188:author id="{8522C46E-955F-1D9B-8CD2-0C5CB5760898}" name="Weng Hoy LEONG (SFA)" initials="WL" userId="S::LEONG_Weng_Hoy@sfa.gov.sg::3caf6e38-1332-42c8-b257-e60a12a76aec" providerId="AD"/>
  <p188:author id="{13293184-942C-AA5D-5C82-1292B9E0A702}" name="Hazel Chew" initials="HC" userId="Hazel Chew" providerId="None"/>
  <p188:author id="{2EC19799-34C1-7489-12B7-35B49700A659}" name="Poh Bee Ling" initials="S" userId="Poh Bee Ling" providerId="None"/>
  <p188:author id="{917C65C5-4D12-8FBA-E7D2-2CB4675DD6FB}" name="PBL" initials="BLP(" userId="PBL" providerId="None"/>
  <p188:author id="{88C4F3C6-C542-F5D3-C8D9-18E04C3D2E46}" name="Hyeji KIM (SFA)" initials="HK(" userId="S::Hyeji_KIM@sfa.gov.sg::f2608758-c3bf-41c0-9b2e-0ae05e622590" providerId="AD"/>
  <p188:author id="{9E76B4DB-CBBA-D100-2E6B-A848D602852F}" name="Hazel CHEW (SFA)" initials="HC" userId="S::Hazel_CHEW@sfa.gov.sg::ff87d56f-be1e-4b66-9d16-ec50b44c101a" providerId="AD"/>
  <p188:author id="{8A6F3EFD-5CEF-F3C5-B004-252F8A5F63DF}" name="Mohd SUHAIME (SFA)" initials="MS" userId="S::Mohd_SUHAIME@sfa.gov.sg::c191149c-cc4d-4889-bd39-62dafbbaea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ew Lee FONG (SFA)" initials="SLF(" lastIdx="1" clrIdx="0">
    <p:extLst>
      <p:ext uri="{19B8F6BF-5375-455C-9EA6-DF929625EA0E}">
        <p15:presenceInfo xmlns:p15="http://schemas.microsoft.com/office/powerpoint/2012/main" userId="S-1-5-21-1216582894-834684500-1334827815-381486" providerId="AD"/>
      </p:ext>
    </p:extLst>
  </p:cmAuthor>
  <p:cmAuthor id="2" name="Siew Lee FONG (SFA)" initials="SL" lastIdx="2" clrIdx="1">
    <p:extLst>
      <p:ext uri="{19B8F6BF-5375-455C-9EA6-DF929625EA0E}">
        <p15:presenceInfo xmlns:p15="http://schemas.microsoft.com/office/powerpoint/2012/main" userId="Siew Lee FONG (SF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258"/>
    <a:srgbClr val="000000"/>
    <a:srgbClr val="75B133"/>
    <a:srgbClr val="F2F2F2"/>
    <a:srgbClr val="DCEAF7"/>
    <a:srgbClr val="215D4B"/>
    <a:srgbClr val="FBE3D6"/>
    <a:srgbClr val="3B7D23"/>
    <a:srgbClr val="746E3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20" autoAdjust="0"/>
    <p:restoredTop sz="96247" autoAdjust="0"/>
  </p:normalViewPr>
  <p:slideViewPr>
    <p:cSldViewPr snapToGrid="0">
      <p:cViewPr varScale="1">
        <p:scale>
          <a:sx n="69" d="100"/>
          <a:sy n="69" d="100"/>
        </p:scale>
        <p:origin x="3510" y="84"/>
      </p:cViewPr>
      <p:guideLst>
        <p:guide orient="horz" pos="4683"/>
        <p:guide pos="2381"/>
        <p:guide orient="horz" pos="3413"/>
        <p:guide pos="45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852E9-5CDC-4324-BD6B-27A81B37CF62}" type="datetimeFigureOut">
              <a:rPr lang="en-SG" smtClean="0"/>
              <a:t>2/10/2025</a:t>
            </a:fld>
            <a:endParaRPr lang="en-SG"/>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099C-3E93-4130-AA57-BAA689510F74}" type="slidenum">
              <a:rPr lang="en-SG" smtClean="0"/>
              <a:t>‹#›</a:t>
            </a:fld>
            <a:endParaRPr lang="en-SG"/>
          </a:p>
        </p:txBody>
      </p:sp>
    </p:spTree>
    <p:extLst>
      <p:ext uri="{BB962C8B-B14F-4D97-AF65-F5344CB8AC3E}">
        <p14:creationId xmlns:p14="http://schemas.microsoft.com/office/powerpoint/2010/main" val="4028021395"/>
      </p:ext>
    </p:extLst>
  </p:cSld>
  <p:clrMap bg1="lt1" tx1="dk1" bg2="lt2" tx2="dk2" accent1="accent1" accent2="accent2" accent3="accent3" accent4="accent4" accent5="accent5" accent6="accent6" hlink="hlink" folHlink="folHlink"/>
  <p:notesStyle>
    <a:lvl1pPr marL="0" algn="l" defTabSz="586588" rtl="0" eaLnBrk="1" latinLnBrk="0" hangingPunct="1">
      <a:defRPr sz="770" kern="1200">
        <a:solidFill>
          <a:schemeClr val="tx1"/>
        </a:solidFill>
        <a:latin typeface="+mn-lt"/>
        <a:ea typeface="+mn-ea"/>
        <a:cs typeface="+mn-cs"/>
      </a:defRPr>
    </a:lvl1pPr>
    <a:lvl2pPr marL="293294" algn="l" defTabSz="586588" rtl="0" eaLnBrk="1" latinLnBrk="0" hangingPunct="1">
      <a:defRPr sz="770" kern="1200">
        <a:solidFill>
          <a:schemeClr val="tx1"/>
        </a:solidFill>
        <a:latin typeface="+mn-lt"/>
        <a:ea typeface="+mn-ea"/>
        <a:cs typeface="+mn-cs"/>
      </a:defRPr>
    </a:lvl2pPr>
    <a:lvl3pPr marL="586588" algn="l" defTabSz="586588" rtl="0" eaLnBrk="1" latinLnBrk="0" hangingPunct="1">
      <a:defRPr sz="770" kern="1200">
        <a:solidFill>
          <a:schemeClr val="tx1"/>
        </a:solidFill>
        <a:latin typeface="+mn-lt"/>
        <a:ea typeface="+mn-ea"/>
        <a:cs typeface="+mn-cs"/>
      </a:defRPr>
    </a:lvl3pPr>
    <a:lvl4pPr marL="879881" algn="l" defTabSz="586588" rtl="0" eaLnBrk="1" latinLnBrk="0" hangingPunct="1">
      <a:defRPr sz="770" kern="1200">
        <a:solidFill>
          <a:schemeClr val="tx1"/>
        </a:solidFill>
        <a:latin typeface="+mn-lt"/>
        <a:ea typeface="+mn-ea"/>
        <a:cs typeface="+mn-cs"/>
      </a:defRPr>
    </a:lvl4pPr>
    <a:lvl5pPr marL="1173175" algn="l" defTabSz="586588" rtl="0" eaLnBrk="1" latinLnBrk="0" hangingPunct="1">
      <a:defRPr sz="770" kern="1200">
        <a:solidFill>
          <a:schemeClr val="tx1"/>
        </a:solidFill>
        <a:latin typeface="+mn-lt"/>
        <a:ea typeface="+mn-ea"/>
        <a:cs typeface="+mn-cs"/>
      </a:defRPr>
    </a:lvl5pPr>
    <a:lvl6pPr marL="1466469" algn="l" defTabSz="586588" rtl="0" eaLnBrk="1" latinLnBrk="0" hangingPunct="1">
      <a:defRPr sz="770" kern="1200">
        <a:solidFill>
          <a:schemeClr val="tx1"/>
        </a:solidFill>
        <a:latin typeface="+mn-lt"/>
        <a:ea typeface="+mn-ea"/>
        <a:cs typeface="+mn-cs"/>
      </a:defRPr>
    </a:lvl6pPr>
    <a:lvl7pPr marL="1759763" algn="l" defTabSz="586588" rtl="0" eaLnBrk="1" latinLnBrk="0" hangingPunct="1">
      <a:defRPr sz="770" kern="1200">
        <a:solidFill>
          <a:schemeClr val="tx1"/>
        </a:solidFill>
        <a:latin typeface="+mn-lt"/>
        <a:ea typeface="+mn-ea"/>
        <a:cs typeface="+mn-cs"/>
      </a:defRPr>
    </a:lvl7pPr>
    <a:lvl8pPr marL="2053057" algn="l" defTabSz="586588" rtl="0" eaLnBrk="1" latinLnBrk="0" hangingPunct="1">
      <a:defRPr sz="770" kern="1200">
        <a:solidFill>
          <a:schemeClr val="tx1"/>
        </a:solidFill>
        <a:latin typeface="+mn-lt"/>
        <a:ea typeface="+mn-ea"/>
        <a:cs typeface="+mn-cs"/>
      </a:defRPr>
    </a:lvl8pPr>
    <a:lvl9pPr marL="2346350" algn="l" defTabSz="586588" rtl="0" eaLnBrk="1" latinLnBrk="0" hangingPunct="1">
      <a:defRPr sz="7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CB4E-89B3-47A3-F876-1B6594EF9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6D297-AE14-2A23-2F11-CC27FFCE5E5A}"/>
              </a:ext>
            </a:extLst>
          </p:cNvPr>
          <p:cNvSpPr>
            <a:spLocks noGrp="1" noRot="1" noChangeAspect="1"/>
          </p:cNvSpPr>
          <p:nvPr>
            <p:ph type="sldImg"/>
          </p:nvPr>
        </p:nvSpPr>
        <p:spPr>
          <a:xfrm>
            <a:off x="2338388" y="1143000"/>
            <a:ext cx="2181225" cy="3086100"/>
          </a:xfrm>
        </p:spPr>
      </p:sp>
      <p:sp>
        <p:nvSpPr>
          <p:cNvPr id="3" name="Notes Placeholder 2">
            <a:extLst>
              <a:ext uri="{FF2B5EF4-FFF2-40B4-BE49-F238E27FC236}">
                <a16:creationId xmlns:a16="http://schemas.microsoft.com/office/drawing/2014/main" id="{429BB910-B2F8-7980-4B30-2C469C2E2E20}"/>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5CAF7EC4-9596-2864-3C95-F5FFAF575379}"/>
              </a:ext>
            </a:extLst>
          </p:cNvPr>
          <p:cNvSpPr>
            <a:spLocks noGrp="1"/>
          </p:cNvSpPr>
          <p:nvPr>
            <p:ph type="sldNum" sz="quarter" idx="5"/>
          </p:nvPr>
        </p:nvSpPr>
        <p:spPr/>
        <p:txBody>
          <a:bodyPr/>
          <a:lstStyle/>
          <a:p>
            <a:fld id="{8206099C-3E93-4130-AA57-BAA689510F74}" type="slidenum">
              <a:rPr lang="en-SG" smtClean="0"/>
              <a:t>1</a:t>
            </a:fld>
            <a:endParaRPr lang="en-SG"/>
          </a:p>
        </p:txBody>
      </p:sp>
    </p:spTree>
    <p:extLst>
      <p:ext uri="{BB962C8B-B14F-4D97-AF65-F5344CB8AC3E}">
        <p14:creationId xmlns:p14="http://schemas.microsoft.com/office/powerpoint/2010/main" val="207497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8206099C-3E93-4130-AA57-BAA689510F74}" type="slidenum">
              <a:rPr lang="en-SG" smtClean="0"/>
              <a:t>3</a:t>
            </a:fld>
            <a:endParaRPr lang="en-SG"/>
          </a:p>
        </p:txBody>
      </p:sp>
    </p:spTree>
    <p:extLst>
      <p:ext uri="{BB962C8B-B14F-4D97-AF65-F5344CB8AC3E}">
        <p14:creationId xmlns:p14="http://schemas.microsoft.com/office/powerpoint/2010/main" val="271626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13A82-2D42-C425-5E5F-24F5D2070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BAD6E-63A4-DC38-5470-B2788A9D548F}"/>
              </a:ext>
            </a:extLst>
          </p:cNvPr>
          <p:cNvSpPr>
            <a:spLocks noGrp="1" noRot="1" noChangeAspect="1"/>
          </p:cNvSpPr>
          <p:nvPr>
            <p:ph type="sldImg"/>
          </p:nvPr>
        </p:nvSpPr>
        <p:spPr>
          <a:xfrm>
            <a:off x="2338388" y="1143000"/>
            <a:ext cx="2181225" cy="3086100"/>
          </a:xfrm>
        </p:spPr>
      </p:sp>
      <p:sp>
        <p:nvSpPr>
          <p:cNvPr id="3" name="Notes Placeholder 2">
            <a:extLst>
              <a:ext uri="{FF2B5EF4-FFF2-40B4-BE49-F238E27FC236}">
                <a16:creationId xmlns:a16="http://schemas.microsoft.com/office/drawing/2014/main" id="{BFFFB5B1-43D7-DDD5-4B0B-B90FE1DC2D7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791EB42C-A05B-D2CD-09CB-9C6838B7F0E4}"/>
              </a:ext>
            </a:extLst>
          </p:cNvPr>
          <p:cNvSpPr>
            <a:spLocks noGrp="1"/>
          </p:cNvSpPr>
          <p:nvPr>
            <p:ph type="sldNum" sz="quarter" idx="5"/>
          </p:nvPr>
        </p:nvSpPr>
        <p:spPr/>
        <p:txBody>
          <a:bodyPr/>
          <a:lstStyle/>
          <a:p>
            <a:fld id="{8206099C-3E93-4130-AA57-BAA689510F74}" type="slidenum">
              <a:rPr lang="en-SG" smtClean="0"/>
              <a:t>4</a:t>
            </a:fld>
            <a:endParaRPr lang="en-SG"/>
          </a:p>
        </p:txBody>
      </p:sp>
    </p:spTree>
    <p:extLst>
      <p:ext uri="{BB962C8B-B14F-4D97-AF65-F5344CB8AC3E}">
        <p14:creationId xmlns:p14="http://schemas.microsoft.com/office/powerpoint/2010/main" val="2023152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36CF02-D847-4382-A03F-7DE30AAEFC27}" type="datetime1">
              <a:rPr lang="en-SG" smtClean="0"/>
              <a:t>2/10/2025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5A28A49-84DE-4614-9DB9-BACCB4CABFDC}" type="slidenum">
              <a:rPr lang="en-SG" smtClean="0"/>
              <a:t>‹#›</a:t>
            </a:fld>
            <a:endParaRPr lang="en-SG"/>
          </a:p>
        </p:txBody>
      </p:sp>
      <p:pic>
        <p:nvPicPr>
          <p:cNvPr id="7" name="Picture 6">
            <a:extLst>
              <a:ext uri="{FF2B5EF4-FFF2-40B4-BE49-F238E27FC236}">
                <a16:creationId xmlns:a16="http://schemas.microsoft.com/office/drawing/2014/main" id="{21EF1867-F205-3C32-2A34-0C1BB506AA40}"/>
              </a:ext>
            </a:extLst>
          </p:cNvPr>
          <p:cNvPicPr>
            <a:picLocks noChangeAspect="1"/>
          </p:cNvPicPr>
          <p:nvPr userDrawn="1"/>
        </p:nvPicPr>
        <p:blipFill>
          <a:blip r:embed="rId2"/>
          <a:stretch>
            <a:fillRect/>
          </a:stretch>
        </p:blipFill>
        <p:spPr>
          <a:xfrm>
            <a:off x="101492" y="87970"/>
            <a:ext cx="2402650" cy="3323652"/>
          </a:xfrm>
          <a:prstGeom prst="rect">
            <a:avLst/>
          </a:prstGeom>
        </p:spPr>
      </p:pic>
    </p:spTree>
    <p:extLst>
      <p:ext uri="{BB962C8B-B14F-4D97-AF65-F5344CB8AC3E}">
        <p14:creationId xmlns:p14="http://schemas.microsoft.com/office/powerpoint/2010/main" val="286823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FA127-E5A6-45DB-90C0-B6EAA7CE9DDC}" type="datetime1">
              <a:rPr lang="en-SG" smtClean="0"/>
              <a:t>2/10/2025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33206514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1"/>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FA127-E5A6-45DB-90C0-B6EAA7CE9DDC}" type="datetime1">
              <a:rPr lang="en-SG" smtClean="0"/>
              <a:t>2/10/2025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27384583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8662" y="51442"/>
            <a:ext cx="4975622" cy="813094"/>
          </a:xfrm>
        </p:spPr>
        <p:txBody>
          <a:bodyPr anchor="b">
            <a:normAutofit/>
          </a:bodyPr>
          <a:lstStyle>
            <a:lvl1pPr algn="ctr">
              <a:defRPr sz="1736"/>
            </a:lvl1pPr>
          </a:lstStyle>
          <a:p>
            <a:r>
              <a:rPr lang="en-US" dirty="0"/>
              <a:t>Click to edit Master title style</a:t>
            </a:r>
          </a:p>
        </p:txBody>
      </p:sp>
      <p:sp>
        <p:nvSpPr>
          <p:cNvPr id="6" name="Slide Number Placeholder 5"/>
          <p:cNvSpPr>
            <a:spLocks noGrp="1"/>
          </p:cNvSpPr>
          <p:nvPr>
            <p:ph type="sldNum" sz="quarter" idx="12"/>
          </p:nvPr>
        </p:nvSpPr>
        <p:spPr>
          <a:xfrm>
            <a:off x="2887589" y="9772987"/>
            <a:ext cx="1587219" cy="1026092"/>
          </a:xfrm>
        </p:spPr>
        <p:txBody>
          <a:bodyPr/>
          <a:lstStyle>
            <a:lvl1pPr>
              <a:defRPr sz="1984" b="0">
                <a:solidFill>
                  <a:schemeClr val="accent6">
                    <a:lumMod val="75000"/>
                  </a:schemeClr>
                </a:solidFill>
              </a:defRPr>
            </a:lvl1pPr>
          </a:lstStyle>
          <a:p>
            <a:r>
              <a:rPr lang="en-SG"/>
              <a:t>Page </a:t>
            </a:r>
            <a:fld id="{45A28A49-84DE-4614-9DB9-BACCB4CABFDC}" type="slidenum">
              <a:rPr lang="en-SG" smtClean="0"/>
              <a:pPr/>
              <a:t>‹#›</a:t>
            </a:fld>
            <a:endParaRPr lang="en-SG" dirty="0"/>
          </a:p>
        </p:txBody>
      </p:sp>
      <p:sp>
        <p:nvSpPr>
          <p:cNvPr id="4" name="Freeform 22">
            <a:extLst>
              <a:ext uri="{FF2B5EF4-FFF2-40B4-BE49-F238E27FC236}">
                <a16:creationId xmlns:a16="http://schemas.microsoft.com/office/drawing/2014/main" id="{175D86B8-D199-8DCE-1F57-D77180C9F379}"/>
              </a:ext>
            </a:extLst>
          </p:cNvPr>
          <p:cNvSpPr/>
          <p:nvPr userDrawn="1"/>
        </p:nvSpPr>
        <p:spPr>
          <a:xfrm>
            <a:off x="220984" y="164308"/>
            <a:ext cx="1196654" cy="609600"/>
          </a:xfrm>
          <a:custGeom>
            <a:avLst/>
            <a:gdLst/>
            <a:ahLst/>
            <a:cxnLst/>
            <a:rect l="l" t="t" r="r" b="b"/>
            <a:pathLst>
              <a:path w="926142" h="430656">
                <a:moveTo>
                  <a:pt x="0" y="0"/>
                </a:moveTo>
                <a:lnTo>
                  <a:pt x="926142" y="0"/>
                </a:lnTo>
                <a:lnTo>
                  <a:pt x="926142" y="430657"/>
                </a:lnTo>
                <a:lnTo>
                  <a:pt x="0" y="430657"/>
                </a:lnTo>
                <a:lnTo>
                  <a:pt x="0" y="0"/>
                </a:lnTo>
                <a:close/>
              </a:path>
            </a:pathLst>
          </a:custGeom>
          <a:blipFill>
            <a:blip r:embed="rId2"/>
            <a:stretch>
              <a:fillRect/>
            </a:stretch>
          </a:blipFill>
        </p:spPr>
        <p:txBody>
          <a:bodyPr/>
          <a:lstStyle/>
          <a:p>
            <a:endParaRPr lang="en-SG" sz="1952"/>
          </a:p>
        </p:txBody>
      </p:sp>
    </p:spTree>
    <p:extLst>
      <p:ext uri="{BB962C8B-B14F-4D97-AF65-F5344CB8AC3E}">
        <p14:creationId xmlns:p14="http://schemas.microsoft.com/office/powerpoint/2010/main" val="34957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FA127-E5A6-45DB-90C0-B6EAA7CE9DDC}" type="datetime1">
              <a:rPr lang="en-SG" smtClean="0"/>
              <a:t>2/10/2025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239372502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2" y="2665533"/>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2"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BFA127-E5A6-45DB-90C0-B6EAA7CE9DDC}" type="datetime1">
              <a:rPr lang="en-SG" smtClean="0"/>
              <a:t>2/10/2025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37050066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6"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BFA127-E5A6-45DB-90C0-B6EAA7CE9DDC}" type="datetime1">
              <a:rPr lang="en-SG" smtClean="0"/>
              <a:t>2/10/2025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304709987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4" y="2620981"/>
            <a:ext cx="3198096" cy="1284503"/>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4" y="3905483"/>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7" y="2620981"/>
            <a:ext cx="3213847" cy="1284503"/>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7" y="3905483"/>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BFA127-E5A6-45DB-90C0-B6EAA7CE9DDC}" type="datetime1">
              <a:rPr lang="en-SG" smtClean="0"/>
              <a:t>2/10/2025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38158121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BFA127-E5A6-45DB-90C0-B6EAA7CE9DDC}" type="datetime1">
              <a:rPr lang="en-SG" smtClean="0"/>
              <a:t>2/10/2025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294100236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FA127-E5A6-45DB-90C0-B6EAA7CE9DDC}" type="datetime1">
              <a:rPr lang="en-SG" smtClean="0"/>
              <a:t>2/10/2025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415494413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6"/>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59BFA127-E5A6-45DB-90C0-B6EAA7CE9DDC}" type="datetime1">
              <a:rPr lang="en-SG" smtClean="0"/>
              <a:t>2/10/2025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245457686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6"/>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59BFA127-E5A6-45DB-90C0-B6EAA7CE9DDC}" type="datetime1">
              <a:rPr lang="en-SG" smtClean="0"/>
              <a:t>2/10/2025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5A28A49-84DE-4614-9DB9-BACCB4CABFDC}" type="slidenum">
              <a:rPr lang="en-SG" smtClean="0"/>
              <a:t>‹#›</a:t>
            </a:fld>
            <a:endParaRPr lang="en-SG"/>
          </a:p>
        </p:txBody>
      </p:sp>
    </p:spTree>
    <p:extLst>
      <p:ext uri="{BB962C8B-B14F-4D97-AF65-F5344CB8AC3E}">
        <p14:creationId xmlns:p14="http://schemas.microsoft.com/office/powerpoint/2010/main" val="226409993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9"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9" y="2846201"/>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59BFA127-E5A6-45DB-90C0-B6EAA7CE9DDC}" type="datetime1">
              <a:rPr lang="en-SG" smtClean="0"/>
              <a:t>2/10/2025</a:t>
            </a:fld>
            <a:endParaRPr lang="en-SG"/>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en-SG"/>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45A28A49-84DE-4614-9DB9-BACCB4CABFDC}" type="slidenum">
              <a:rPr lang="en-SG" smtClean="0"/>
              <a:t>‹#›</a:t>
            </a:fld>
            <a:endParaRPr lang="en-SG"/>
          </a:p>
        </p:txBody>
      </p:sp>
    </p:spTree>
    <p:extLst>
      <p:ext uri="{BB962C8B-B14F-4D97-AF65-F5344CB8AC3E}">
        <p14:creationId xmlns:p14="http://schemas.microsoft.com/office/powerpoint/2010/main" val="1313389984"/>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png"/><Relationship Id="rId2" Type="http://schemas.openxmlformats.org/officeDocument/2006/relationships/image" Target="../media/image8.emf"/><Relationship Id="rId1" Type="http://schemas.openxmlformats.org/officeDocument/2006/relationships/slideLayout" Target="../slideLayouts/slideLayout1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scirp.org/pdf/ajps_2018041915291125.pdf" TargetMode="External"/><Relationship Id="rId5" Type="http://schemas.openxmlformats.org/officeDocument/2006/relationships/hyperlink" Target="https://www.ijojournals.com/index.php/ar/index" TargetMode="External"/><Relationship Id="rId4" Type="http://schemas.openxmlformats.org/officeDocument/2006/relationships/hyperlink" Target="https://doi.org/10.1007/978-981-13-1065-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8766-35C1-C455-DB6C-B6E0EA512087}"/>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A47FF90F-5174-E7EC-468B-2B5364FBDE7D}"/>
              </a:ext>
            </a:extLst>
          </p:cNvPr>
          <p:cNvSpPr>
            <a:spLocks noGrp="1"/>
          </p:cNvSpPr>
          <p:nvPr>
            <p:ph type="title"/>
          </p:nvPr>
        </p:nvSpPr>
        <p:spPr>
          <a:xfrm>
            <a:off x="804327" y="350027"/>
            <a:ext cx="7206001" cy="447779"/>
          </a:xfrm>
        </p:spPr>
        <p:txBody>
          <a:bodyPr>
            <a:noAutofit/>
          </a:bodyPr>
          <a:lstStyle/>
          <a:p>
            <a:r>
              <a:rPr lang="en-SG" sz="1800" b="1" dirty="0">
                <a:latin typeface="Arial" panose="020B0604020202020204" pitchFamily="34" charset="0"/>
                <a:cs typeface="Arial" panose="020B0604020202020204" pitchFamily="34" charset="0"/>
              </a:rPr>
              <a:t>Plant Nutrient Management For Hydroponic Cultivation</a:t>
            </a:r>
          </a:p>
        </p:txBody>
      </p:sp>
      <p:sp>
        <p:nvSpPr>
          <p:cNvPr id="2049" name="Rectangle 2048">
            <a:extLst>
              <a:ext uri="{FF2B5EF4-FFF2-40B4-BE49-F238E27FC236}">
                <a16:creationId xmlns:a16="http://schemas.microsoft.com/office/drawing/2014/main" id="{6782C2FF-FC8E-4E8C-D05E-205BD0C176B4}"/>
              </a:ext>
            </a:extLst>
          </p:cNvPr>
          <p:cNvSpPr/>
          <p:nvPr/>
        </p:nvSpPr>
        <p:spPr>
          <a:xfrm>
            <a:off x="319638" y="889056"/>
            <a:ext cx="6976118" cy="353653"/>
          </a:xfrm>
          <a:prstGeom prst="rect">
            <a:avLst/>
          </a:prstGeom>
          <a:solidFill>
            <a:srgbClr val="215D4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16" dirty="0">
              <a:solidFill>
                <a:schemeClr val="bg1"/>
              </a:solidFill>
            </a:endParaRPr>
          </a:p>
        </p:txBody>
      </p:sp>
      <p:sp>
        <p:nvSpPr>
          <p:cNvPr id="2050" name="Rectangle 2049">
            <a:extLst>
              <a:ext uri="{FF2B5EF4-FFF2-40B4-BE49-F238E27FC236}">
                <a16:creationId xmlns:a16="http://schemas.microsoft.com/office/drawing/2014/main" id="{68198666-4941-325D-19B9-50F3BBE3B074}"/>
              </a:ext>
            </a:extLst>
          </p:cNvPr>
          <p:cNvSpPr/>
          <p:nvPr/>
        </p:nvSpPr>
        <p:spPr>
          <a:xfrm>
            <a:off x="384325" y="896585"/>
            <a:ext cx="6143475" cy="293607"/>
          </a:xfrm>
          <a:prstGeom prst="rect">
            <a:avLst/>
          </a:prstGeom>
        </p:spPr>
        <p:txBody>
          <a:bodyPr wrap="square">
            <a:spAutoFit/>
          </a:bodyPr>
          <a:lstStyle/>
          <a:p>
            <a:pPr algn="just">
              <a:lnSpc>
                <a:spcPct val="120000"/>
              </a:lnSpc>
              <a:spcBef>
                <a:spcPts val="600"/>
              </a:spcBef>
              <a:spcAft>
                <a:spcPts val="600"/>
              </a:spcAft>
            </a:pPr>
            <a:r>
              <a:rPr lang="en-US" sz="1200" b="1" dirty="0">
                <a:solidFill>
                  <a:schemeClr val="bg1"/>
                </a:solidFill>
                <a:latin typeface="Arial" panose="020B0604020202020204" pitchFamily="34" charset="0"/>
                <a:cs typeface="Arial" panose="020B0604020202020204" pitchFamily="34" charset="0"/>
              </a:rPr>
              <a:t>Introduction to Hydroponic for Asian Leafy Greens</a:t>
            </a:r>
          </a:p>
        </p:txBody>
      </p:sp>
      <p:grpSp>
        <p:nvGrpSpPr>
          <p:cNvPr id="2138" name="Group 2137">
            <a:extLst>
              <a:ext uri="{FF2B5EF4-FFF2-40B4-BE49-F238E27FC236}">
                <a16:creationId xmlns:a16="http://schemas.microsoft.com/office/drawing/2014/main" id="{12EC63CE-DB7E-3274-AD9B-34C218BE850B}"/>
              </a:ext>
            </a:extLst>
          </p:cNvPr>
          <p:cNvGrpSpPr/>
          <p:nvPr/>
        </p:nvGrpSpPr>
        <p:grpSpPr>
          <a:xfrm>
            <a:off x="2284462" y="10363200"/>
            <a:ext cx="3057874" cy="324156"/>
            <a:chOff x="3419" y="-33338"/>
            <a:chExt cx="1109072" cy="210139"/>
          </a:xfrm>
        </p:grpSpPr>
        <p:sp>
          <p:nvSpPr>
            <p:cNvPr id="2139" name="Freeform 11">
              <a:extLst>
                <a:ext uri="{FF2B5EF4-FFF2-40B4-BE49-F238E27FC236}">
                  <a16:creationId xmlns:a16="http://schemas.microsoft.com/office/drawing/2014/main" id="{030BA336-054C-5C1A-17C6-F3C4C76E5B71}"/>
                </a:ext>
              </a:extLst>
            </p:cNvPr>
            <p:cNvSpPr/>
            <p:nvPr/>
          </p:nvSpPr>
          <p:spPr>
            <a:xfrm>
              <a:off x="11192" y="-33338"/>
              <a:ext cx="1101299" cy="203200"/>
            </a:xfrm>
            <a:custGeom>
              <a:avLst/>
              <a:gdLst/>
              <a:ahLst/>
              <a:cxnLst/>
              <a:rect l="l" t="t" r="r" b="b"/>
              <a:pathLst>
                <a:path w="1101299" h="203200">
                  <a:moveTo>
                    <a:pt x="93215" y="0"/>
                  </a:moveTo>
                  <a:lnTo>
                    <a:pt x="1008084" y="0"/>
                  </a:lnTo>
                  <a:cubicBezTo>
                    <a:pt x="1059566" y="0"/>
                    <a:pt x="1101299" y="41734"/>
                    <a:pt x="1101299" y="93215"/>
                  </a:cubicBezTo>
                  <a:lnTo>
                    <a:pt x="1101299" y="109985"/>
                  </a:lnTo>
                  <a:cubicBezTo>
                    <a:pt x="1101299" y="161466"/>
                    <a:pt x="1059566" y="203200"/>
                    <a:pt x="1008084" y="203200"/>
                  </a:cubicBezTo>
                  <a:lnTo>
                    <a:pt x="93215" y="203200"/>
                  </a:lnTo>
                  <a:cubicBezTo>
                    <a:pt x="41734" y="203200"/>
                    <a:pt x="0" y="161466"/>
                    <a:pt x="0" y="109985"/>
                  </a:cubicBezTo>
                  <a:lnTo>
                    <a:pt x="0" y="93215"/>
                  </a:lnTo>
                  <a:cubicBezTo>
                    <a:pt x="0" y="41734"/>
                    <a:pt x="41734" y="0"/>
                    <a:pt x="93215" y="0"/>
                  </a:cubicBezTo>
                  <a:close/>
                </a:path>
              </a:pathLst>
            </a:custGeom>
            <a:noFill/>
          </p:spPr>
          <p:txBody>
            <a:bodyPr/>
            <a:lstStyle/>
            <a:p>
              <a:endParaRPr lang="en-SG" sz="1600" dirty="0"/>
            </a:p>
          </p:txBody>
        </p:sp>
        <p:sp>
          <p:nvSpPr>
            <p:cNvPr id="2140" name="TextBox 2139">
              <a:extLst>
                <a:ext uri="{FF2B5EF4-FFF2-40B4-BE49-F238E27FC236}">
                  <a16:creationId xmlns:a16="http://schemas.microsoft.com/office/drawing/2014/main" id="{2AAFCB9C-6078-AEF7-5E14-9A0A5667C42A}"/>
                </a:ext>
              </a:extLst>
            </p:cNvPr>
            <p:cNvSpPr txBox="1"/>
            <p:nvPr/>
          </p:nvSpPr>
          <p:spPr>
            <a:xfrm>
              <a:off x="3419" y="22743"/>
              <a:ext cx="1101299" cy="154058"/>
            </a:xfrm>
            <a:prstGeom prst="rect">
              <a:avLst/>
            </a:prstGeom>
          </p:spPr>
          <p:txBody>
            <a:bodyPr lIns="24884" tIns="24884" rIns="24884" bIns="24884" rtlCol="0" anchor="ctr"/>
            <a:lstStyle/>
            <a:p>
              <a:pPr algn="ctr">
                <a:lnSpc>
                  <a:spcPts val="1372"/>
                </a:lnSpc>
              </a:pPr>
              <a:r>
                <a:rPr lang="en-US" sz="1200" dirty="0">
                  <a:solidFill>
                    <a:srgbClr val="000000"/>
                  </a:solidFill>
                  <a:ea typeface="Arial Bold"/>
                  <a:cs typeface="Arial Bold"/>
                  <a:sym typeface="Arial Bold"/>
                </a:rPr>
                <a:t>Page 1</a:t>
              </a:r>
            </a:p>
          </p:txBody>
        </p:sp>
      </p:grpSp>
      <p:sp>
        <p:nvSpPr>
          <p:cNvPr id="2141" name="TextBox 34">
            <a:extLst>
              <a:ext uri="{FF2B5EF4-FFF2-40B4-BE49-F238E27FC236}">
                <a16:creationId xmlns:a16="http://schemas.microsoft.com/office/drawing/2014/main" id="{C7B6B897-D5A6-D418-6331-06188187A5F7}"/>
              </a:ext>
            </a:extLst>
          </p:cNvPr>
          <p:cNvSpPr txBox="1"/>
          <p:nvPr/>
        </p:nvSpPr>
        <p:spPr>
          <a:xfrm>
            <a:off x="5855450" y="10519926"/>
            <a:ext cx="1704225" cy="112018"/>
          </a:xfrm>
          <a:prstGeom prst="rect">
            <a:avLst/>
          </a:prstGeom>
        </p:spPr>
        <p:txBody>
          <a:bodyPr wrap="square" lIns="0" tIns="0" rIns="0" bIns="0" rtlCol="0" anchor="t">
            <a:spAutoFit/>
          </a:bodyPr>
          <a:lstStyle/>
          <a:p>
            <a:pPr algn="ctr">
              <a:lnSpc>
                <a:spcPts val="822"/>
              </a:lnSpc>
              <a:spcBef>
                <a:spcPct val="0"/>
              </a:spcBef>
            </a:pPr>
            <a:r>
              <a:rPr lang="en-US" sz="1200" dirty="0">
                <a:solidFill>
                  <a:srgbClr val="064030"/>
                </a:solidFill>
                <a:latin typeface="Arial Bold" panose="020B0704020202020204" pitchFamily="34" charset="0"/>
                <a:ea typeface="Arial Bold"/>
                <a:cs typeface="Arial Bold" panose="020B0704020202020204" pitchFamily="34" charset="0"/>
                <a:sym typeface="Arial Bold"/>
              </a:rPr>
              <a:t>Sep 2025</a:t>
            </a:r>
          </a:p>
        </p:txBody>
      </p:sp>
      <p:sp>
        <p:nvSpPr>
          <p:cNvPr id="5" name="Rectangle 4">
            <a:extLst>
              <a:ext uri="{FF2B5EF4-FFF2-40B4-BE49-F238E27FC236}">
                <a16:creationId xmlns:a16="http://schemas.microsoft.com/office/drawing/2014/main" id="{FA41FCF4-03AF-BEBB-BFC1-0DCA0FFF1F02}"/>
              </a:ext>
            </a:extLst>
          </p:cNvPr>
          <p:cNvSpPr/>
          <p:nvPr/>
        </p:nvSpPr>
        <p:spPr>
          <a:xfrm>
            <a:off x="294851" y="1232921"/>
            <a:ext cx="7022246" cy="938719"/>
          </a:xfrm>
          <a:prstGeom prst="rect">
            <a:avLst/>
          </a:prstGeom>
        </p:spPr>
        <p:txBody>
          <a:bodyPr wrap="square">
            <a:spAutoFit/>
          </a:bodyPr>
          <a:lstStyle/>
          <a:p>
            <a:pPr algn="just">
              <a:spcBef>
                <a:spcPts val="600"/>
              </a:spcBef>
              <a:spcAft>
                <a:spcPts val="600"/>
              </a:spcAft>
            </a:pPr>
            <a:r>
              <a:rPr lang="en-US" sz="1100" b="0" i="0" dirty="0">
                <a:effectLst/>
                <a:latin typeface="Arial" panose="020B0604020202020204" pitchFamily="34" charset="0"/>
                <a:cs typeface="Arial" panose="020B0604020202020204" pitchFamily="34" charset="0"/>
              </a:rPr>
              <a:t>Getting your plant nutrients right is the foundation of successful hydroponic farming. </a:t>
            </a:r>
            <a:r>
              <a:rPr lang="en-US" sz="1100" dirty="0">
                <a:latin typeface="Arial" panose="020B0604020202020204" pitchFamily="34" charset="0"/>
                <a:cs typeface="Arial" panose="020B0604020202020204" pitchFamily="34" charset="0"/>
              </a:rPr>
              <a:t>H</a:t>
            </a:r>
            <a:r>
              <a:rPr lang="en-US" sz="1100" b="0" i="0" dirty="0">
                <a:effectLst/>
                <a:latin typeface="Arial" panose="020B0604020202020204" pitchFamily="34" charset="0"/>
                <a:cs typeface="Arial" panose="020B0604020202020204" pitchFamily="34" charset="0"/>
              </a:rPr>
              <a:t>ydroponic plants rely on the nutrient solution </a:t>
            </a:r>
            <a:r>
              <a:rPr lang="en-US" sz="1100" dirty="0">
                <a:latin typeface="Arial" panose="020B0604020202020204" pitchFamily="34" charset="0"/>
                <a:cs typeface="Arial" panose="020B0604020202020204" pitchFamily="34" charset="0"/>
              </a:rPr>
              <a:t>provided for all the nutrient needs, making precise nutrient management essential for healthy plant growth and development. This guide will walk through the f</a:t>
            </a:r>
            <a:r>
              <a:rPr lang="en-US" sz="1100" b="0" i="0" dirty="0">
                <a:effectLst/>
                <a:latin typeface="Arial" panose="020B0604020202020204" pitchFamily="34" charset="0"/>
                <a:cs typeface="Arial" panose="020B0604020202020204" pitchFamily="34" charset="0"/>
              </a:rPr>
              <a:t>undamentals of nutrient management, from understanding the basics to identifying deficiencies. With proper monitoring and timely adjustments, you will be able to maintain optimal plant health, improve yields</a:t>
            </a:r>
            <a:r>
              <a:rPr lang="en-US" sz="1100" dirty="0">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8B826D52-4171-9129-E93E-0018D56A4931}"/>
              </a:ext>
            </a:extLst>
          </p:cNvPr>
          <p:cNvSpPr txBox="1"/>
          <p:nvPr/>
        </p:nvSpPr>
        <p:spPr>
          <a:xfrm>
            <a:off x="3779838" y="4430600"/>
            <a:ext cx="377983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Healthy plant growth through effective fertiliser management</a:t>
            </a:r>
            <a:endParaRPr lang="en-SG"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08AA9C-D334-E789-2565-48CACEF58262}"/>
              </a:ext>
            </a:extLst>
          </p:cNvPr>
          <p:cNvSpPr txBox="1"/>
          <p:nvPr/>
        </p:nvSpPr>
        <p:spPr>
          <a:xfrm>
            <a:off x="280571" y="2433750"/>
            <a:ext cx="7034205" cy="600164"/>
          </a:xfrm>
          <a:prstGeom prst="rect">
            <a:avLst/>
          </a:prstGeom>
          <a:noFill/>
        </p:spPr>
        <p:txBody>
          <a:bodyPr wrap="square">
            <a:spAutoFit/>
          </a:bodyPr>
          <a:lstStyle/>
          <a:p>
            <a:pPr algn="just">
              <a:spcBef>
                <a:spcPts val="750"/>
              </a:spcBef>
            </a:pPr>
            <a:r>
              <a:rPr lang="en-US" sz="1100" dirty="0">
                <a:latin typeface="Arial" panose="020B0604020202020204" pitchFamily="34" charset="0"/>
                <a:cs typeface="Arial" panose="020B0604020202020204" pitchFamily="34" charset="0"/>
              </a:rPr>
              <a:t>Plants need nutrients to grow properly. These nutrients work together to support growth, maintain plant health, and strengthen natural defenses against pests and diseases. The right fertiliser mix delivers these essential nutrients in balanced amounts that plants can use.</a:t>
            </a:r>
          </a:p>
        </p:txBody>
      </p:sp>
      <p:pic>
        <p:nvPicPr>
          <p:cNvPr id="2237" name="Picture 2236" descr="A close-up of a plant growing&#10;&#10;Description automatically generated">
            <a:extLst>
              <a:ext uri="{FF2B5EF4-FFF2-40B4-BE49-F238E27FC236}">
                <a16:creationId xmlns:a16="http://schemas.microsoft.com/office/drawing/2014/main" id="{CC392907-47A0-B4C2-AC07-5D31D9003C25}"/>
              </a:ext>
            </a:extLst>
          </p:cNvPr>
          <p:cNvPicPr preferRelativeResize="0">
            <a:picLocks/>
          </p:cNvPicPr>
          <p:nvPr/>
        </p:nvPicPr>
        <p:blipFill>
          <a:blip r:embed="rId3">
            <a:extLst>
              <a:ext uri="{28A0092B-C50C-407E-A947-70E740481C1C}">
                <a14:useLocalDpi xmlns:a14="http://schemas.microsoft.com/office/drawing/2010/main" val="0"/>
              </a:ext>
            </a:extLst>
          </a:blip>
          <a:srcRect l="1633" t="10165" r="7392" b="7714"/>
          <a:stretch/>
        </p:blipFill>
        <p:spPr>
          <a:xfrm>
            <a:off x="5541451" y="8713160"/>
            <a:ext cx="1652325" cy="1269526"/>
          </a:xfrm>
          <a:prstGeom prst="rect">
            <a:avLst/>
          </a:prstGeom>
        </p:spPr>
      </p:pic>
      <p:pic>
        <p:nvPicPr>
          <p:cNvPr id="2239" name="Picture 2238" descr="A close-up of a vegetable garden&#10;&#10;Description automatically generated">
            <a:extLst>
              <a:ext uri="{FF2B5EF4-FFF2-40B4-BE49-F238E27FC236}">
                <a16:creationId xmlns:a16="http://schemas.microsoft.com/office/drawing/2014/main" id="{BB9C2595-5785-A7EB-77E8-E5FDD5852C0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8034" t="15281" r="5107" b="22582"/>
          <a:stretch/>
        </p:blipFill>
        <p:spPr>
          <a:xfrm>
            <a:off x="2091492" y="8758277"/>
            <a:ext cx="1652326" cy="1272959"/>
          </a:xfrm>
          <a:prstGeom prst="rect">
            <a:avLst/>
          </a:prstGeom>
        </p:spPr>
      </p:pic>
      <p:sp>
        <p:nvSpPr>
          <p:cNvPr id="20" name="Rounded Rectangle 6">
            <a:extLst>
              <a:ext uri="{FF2B5EF4-FFF2-40B4-BE49-F238E27FC236}">
                <a16:creationId xmlns:a16="http://schemas.microsoft.com/office/drawing/2014/main" id="{57B23D07-D1E4-0802-3968-689265A9EA8D}"/>
              </a:ext>
            </a:extLst>
          </p:cNvPr>
          <p:cNvSpPr/>
          <p:nvPr/>
        </p:nvSpPr>
        <p:spPr>
          <a:xfrm>
            <a:off x="319638" y="2160554"/>
            <a:ext cx="6976118" cy="247717"/>
          </a:xfrm>
          <a:prstGeom prst="roundRect">
            <a:avLst>
              <a:gd name="adj" fmla="val 50000"/>
            </a:avLst>
          </a:prstGeom>
          <a:solidFill>
            <a:srgbClr val="979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5934"/>
            <a:r>
              <a:rPr lang="en-US" sz="11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Understanding Plant Nutrition Basics</a:t>
            </a:r>
          </a:p>
        </p:txBody>
      </p:sp>
      <p:pic>
        <p:nvPicPr>
          <p:cNvPr id="31" name="Picture 30" descr="A close-up of a plant&#10;&#10;Description automatically generated">
            <a:extLst>
              <a:ext uri="{FF2B5EF4-FFF2-40B4-BE49-F238E27FC236}">
                <a16:creationId xmlns:a16="http://schemas.microsoft.com/office/drawing/2014/main" id="{D401E75C-504A-D5FB-47E5-C3CD275B1D54}"/>
              </a:ext>
            </a:extLst>
          </p:cNvPr>
          <p:cNvPicPr>
            <a:picLocks noChangeAspect="1"/>
          </p:cNvPicPr>
          <p:nvPr/>
        </p:nvPicPr>
        <p:blipFill>
          <a:blip r:embed="rId5">
            <a:extLst>
              <a:ext uri="{28A0092B-C50C-407E-A947-70E740481C1C}">
                <a14:useLocalDpi xmlns:a14="http://schemas.microsoft.com/office/drawing/2010/main" val="0"/>
              </a:ext>
            </a:extLst>
          </a:blip>
          <a:srcRect l="34474" t="3390" r="12602" b="44670"/>
          <a:stretch/>
        </p:blipFill>
        <p:spPr>
          <a:xfrm>
            <a:off x="351208" y="8727043"/>
            <a:ext cx="1652325" cy="1264117"/>
          </a:xfrm>
          <a:prstGeom prst="rect">
            <a:avLst/>
          </a:prstGeom>
        </p:spPr>
      </p:pic>
      <p:pic>
        <p:nvPicPr>
          <p:cNvPr id="33" name="Picture 32" descr="A close-up of a plant growing in the snow&#10;&#10;Description automatically generated">
            <a:extLst>
              <a:ext uri="{FF2B5EF4-FFF2-40B4-BE49-F238E27FC236}">
                <a16:creationId xmlns:a16="http://schemas.microsoft.com/office/drawing/2014/main" id="{F0BF75FE-259A-F3CD-5943-CC103B87B3A9}"/>
              </a:ext>
            </a:extLst>
          </p:cNvPr>
          <p:cNvPicPr preferRelativeResize="0">
            <a:picLocks/>
          </p:cNvPicPr>
          <p:nvPr/>
        </p:nvPicPr>
        <p:blipFill>
          <a:blip r:embed="rId6">
            <a:extLst>
              <a:ext uri="{28A0092B-C50C-407E-A947-70E740481C1C}">
                <a14:useLocalDpi xmlns:a14="http://schemas.microsoft.com/office/drawing/2010/main" val="0"/>
              </a:ext>
            </a:extLst>
          </a:blip>
          <a:srcRect l="84" t="46841"/>
          <a:stretch/>
        </p:blipFill>
        <p:spPr>
          <a:xfrm>
            <a:off x="3810371" y="8758277"/>
            <a:ext cx="1652325" cy="1271278"/>
          </a:xfrm>
          <a:prstGeom prst="rect">
            <a:avLst/>
          </a:prstGeom>
        </p:spPr>
      </p:pic>
      <p:sp>
        <p:nvSpPr>
          <p:cNvPr id="34" name="Rounded Rectangle 6">
            <a:extLst>
              <a:ext uri="{FF2B5EF4-FFF2-40B4-BE49-F238E27FC236}">
                <a16:creationId xmlns:a16="http://schemas.microsoft.com/office/drawing/2014/main" id="{D6B36A5D-7090-AE3B-AADC-DF6192A77C0D}"/>
              </a:ext>
            </a:extLst>
          </p:cNvPr>
          <p:cNvSpPr/>
          <p:nvPr/>
        </p:nvSpPr>
        <p:spPr>
          <a:xfrm>
            <a:off x="263921" y="7220147"/>
            <a:ext cx="6983210" cy="258104"/>
          </a:xfrm>
          <a:prstGeom prst="roundRect">
            <a:avLst>
              <a:gd name="adj" fmla="val 50000"/>
            </a:avLst>
          </a:prstGeom>
          <a:solidFill>
            <a:srgbClr val="979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5934"/>
            <a:r>
              <a:rPr lang="en-US" sz="11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Visual Signs of Nutrient Deficiencies in Asian Leafy Greens</a:t>
            </a:r>
          </a:p>
        </p:txBody>
      </p:sp>
      <p:sp>
        <p:nvSpPr>
          <p:cNvPr id="35" name="TextBox 34">
            <a:extLst>
              <a:ext uri="{FF2B5EF4-FFF2-40B4-BE49-F238E27FC236}">
                <a16:creationId xmlns:a16="http://schemas.microsoft.com/office/drawing/2014/main" id="{C09903E2-B716-13C7-689E-22ABCFA707C1}"/>
              </a:ext>
            </a:extLst>
          </p:cNvPr>
          <p:cNvSpPr txBox="1"/>
          <p:nvPr/>
        </p:nvSpPr>
        <p:spPr>
          <a:xfrm>
            <a:off x="2212552" y="9991160"/>
            <a:ext cx="1417810" cy="58477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Amaranthus</a:t>
            </a:r>
          </a:p>
          <a:p>
            <a:pPr marL="92075" indent="-92075">
              <a:buFont typeface="Arial" panose="020B0604020202020204" pitchFamily="34" charset="0"/>
              <a:buChar char="•"/>
            </a:pPr>
            <a:r>
              <a:rPr lang="en-US" sz="800" dirty="0">
                <a:latin typeface="Arial" panose="020B0604020202020204" pitchFamily="34" charset="0"/>
                <a:cs typeface="Arial" panose="020B0604020202020204" pitchFamily="34" charset="0"/>
              </a:rPr>
              <a:t>Leaves are pale</a:t>
            </a:r>
          </a:p>
          <a:p>
            <a:pPr marL="92075" indent="-92075">
              <a:buFont typeface="Arial" panose="020B0604020202020204" pitchFamily="34" charset="0"/>
              <a:buChar char="•"/>
            </a:pPr>
            <a:r>
              <a:rPr lang="en-US" sz="800" dirty="0">
                <a:latin typeface="Arial" panose="020B0604020202020204" pitchFamily="34" charset="0"/>
                <a:cs typeface="Arial" panose="020B0604020202020204" pitchFamily="34" charset="0"/>
              </a:rPr>
              <a:t>Stunted growth</a:t>
            </a:r>
          </a:p>
          <a:p>
            <a:pPr marL="92075" indent="-92075">
              <a:buFont typeface="Arial" panose="020B0604020202020204" pitchFamily="34" charset="0"/>
              <a:buChar char="•"/>
            </a:pPr>
            <a:r>
              <a:rPr lang="en-SG" sz="800" dirty="0">
                <a:latin typeface="Arial" panose="020B0604020202020204" pitchFamily="34" charset="0"/>
                <a:cs typeface="Arial" panose="020B0604020202020204" pitchFamily="34" charset="0"/>
              </a:rPr>
              <a:t>Leaf tip necrosis</a:t>
            </a:r>
          </a:p>
        </p:txBody>
      </p:sp>
      <p:sp>
        <p:nvSpPr>
          <p:cNvPr id="39" name="TextBox 38">
            <a:extLst>
              <a:ext uri="{FF2B5EF4-FFF2-40B4-BE49-F238E27FC236}">
                <a16:creationId xmlns:a16="http://schemas.microsoft.com/office/drawing/2014/main" id="{BB0E9B42-B4F4-2080-43B2-9704A38B6F56}"/>
              </a:ext>
            </a:extLst>
          </p:cNvPr>
          <p:cNvSpPr txBox="1"/>
          <p:nvPr/>
        </p:nvSpPr>
        <p:spPr>
          <a:xfrm>
            <a:off x="5467108" y="9991159"/>
            <a:ext cx="1581392" cy="58477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Leaf Mustard</a:t>
            </a:r>
          </a:p>
          <a:p>
            <a:pPr marL="92075" indent="-79375">
              <a:buFont typeface="Arial" panose="020B0604020202020204" pitchFamily="34" charset="0"/>
              <a:buChar char="•"/>
            </a:pPr>
            <a:r>
              <a:rPr lang="en-US" sz="800" dirty="0">
                <a:latin typeface="Arial" panose="020B0604020202020204" pitchFamily="34" charset="0"/>
                <a:cs typeface="Arial" panose="020B0604020202020204" pitchFamily="34" charset="0"/>
              </a:rPr>
              <a:t>Narrow Leaves</a:t>
            </a:r>
          </a:p>
          <a:p>
            <a:pPr marL="92075" indent="-79375">
              <a:buFont typeface="Arial" panose="020B0604020202020204" pitchFamily="34" charset="0"/>
              <a:buChar char="•"/>
            </a:pPr>
            <a:r>
              <a:rPr lang="en-US" sz="800" dirty="0">
                <a:latin typeface="Arial" panose="020B0604020202020204" pitchFamily="34" charset="0"/>
                <a:cs typeface="Arial" panose="020B0604020202020204" pitchFamily="34" charset="0"/>
              </a:rPr>
              <a:t>Purplish stem and leaf vein</a:t>
            </a:r>
          </a:p>
          <a:p>
            <a:pPr marL="92075" indent="-79375">
              <a:buFont typeface="Arial" panose="020B0604020202020204" pitchFamily="34" charset="0"/>
              <a:buChar char="•"/>
            </a:pPr>
            <a:r>
              <a:rPr lang="en-SG" sz="800" dirty="0">
                <a:latin typeface="Arial" panose="020B0604020202020204" pitchFamily="34" charset="0"/>
                <a:cs typeface="Arial" panose="020B0604020202020204" pitchFamily="34" charset="0"/>
              </a:rPr>
              <a:t>Stunted growth</a:t>
            </a:r>
          </a:p>
        </p:txBody>
      </p:sp>
      <p:sp>
        <p:nvSpPr>
          <p:cNvPr id="40" name="TextBox 39">
            <a:extLst>
              <a:ext uri="{FF2B5EF4-FFF2-40B4-BE49-F238E27FC236}">
                <a16:creationId xmlns:a16="http://schemas.microsoft.com/office/drawing/2014/main" id="{8B892C4D-7EC1-F4A0-1D5E-19B50250320F}"/>
              </a:ext>
            </a:extLst>
          </p:cNvPr>
          <p:cNvSpPr txBox="1"/>
          <p:nvPr/>
        </p:nvSpPr>
        <p:spPr>
          <a:xfrm>
            <a:off x="457776" y="9991160"/>
            <a:ext cx="1313572" cy="58477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Kangkong</a:t>
            </a:r>
          </a:p>
          <a:p>
            <a:pPr marL="92075" indent="-92075">
              <a:buFont typeface="Arial" panose="020B0604020202020204" pitchFamily="34" charset="0"/>
              <a:buChar char="•"/>
            </a:pPr>
            <a:r>
              <a:rPr lang="en-US" sz="800" dirty="0">
                <a:latin typeface="Arial" panose="020B0604020202020204" pitchFamily="34" charset="0"/>
                <a:cs typeface="Arial" panose="020B0604020202020204" pitchFamily="34" charset="0"/>
              </a:rPr>
              <a:t>Upper Leaves are pale</a:t>
            </a:r>
          </a:p>
          <a:p>
            <a:pPr marL="92075" indent="-92075">
              <a:buFont typeface="Arial" panose="020B0604020202020204" pitchFamily="34" charset="0"/>
              <a:buChar char="•"/>
            </a:pPr>
            <a:r>
              <a:rPr lang="en-SG" sz="800" dirty="0">
                <a:latin typeface="Arial" panose="020B0604020202020204" pitchFamily="34" charset="0"/>
                <a:cs typeface="Arial" panose="020B0604020202020204" pitchFamily="34" charset="0"/>
              </a:rPr>
              <a:t>Sparse foliage</a:t>
            </a:r>
          </a:p>
          <a:p>
            <a:pPr marL="92075" indent="-92075">
              <a:buFont typeface="Arial" panose="020B0604020202020204" pitchFamily="34" charset="0"/>
              <a:buChar char="•"/>
            </a:pPr>
            <a:r>
              <a:rPr lang="en-SG" sz="800" dirty="0">
                <a:latin typeface="Arial" panose="020B0604020202020204" pitchFamily="34" charset="0"/>
                <a:cs typeface="Arial" panose="020B0604020202020204" pitchFamily="34" charset="0"/>
              </a:rPr>
              <a:t>Spindly growth</a:t>
            </a:r>
          </a:p>
        </p:txBody>
      </p:sp>
      <p:sp>
        <p:nvSpPr>
          <p:cNvPr id="41" name="TextBox 40">
            <a:extLst>
              <a:ext uri="{FF2B5EF4-FFF2-40B4-BE49-F238E27FC236}">
                <a16:creationId xmlns:a16="http://schemas.microsoft.com/office/drawing/2014/main" id="{A752B576-6BAC-BACF-D9E0-46291B0E7B3D}"/>
              </a:ext>
            </a:extLst>
          </p:cNvPr>
          <p:cNvSpPr txBox="1"/>
          <p:nvPr/>
        </p:nvSpPr>
        <p:spPr>
          <a:xfrm>
            <a:off x="3946132" y="9982828"/>
            <a:ext cx="1588749" cy="707886"/>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Gailan</a:t>
            </a:r>
          </a:p>
          <a:p>
            <a:pPr marL="92075" indent="-92075">
              <a:buFont typeface="Arial" panose="020B0604020202020204" pitchFamily="34" charset="0"/>
              <a:buChar char="•"/>
            </a:pPr>
            <a:r>
              <a:rPr lang="en-US" sz="800" dirty="0">
                <a:latin typeface="Arial" panose="020B0604020202020204" pitchFamily="34" charset="0"/>
                <a:cs typeface="Arial" panose="020B0604020202020204" pitchFamily="34" charset="0"/>
              </a:rPr>
              <a:t>Leaves are yellowing </a:t>
            </a:r>
          </a:p>
          <a:p>
            <a:pPr marL="92075" indent="-92075">
              <a:buFont typeface="Arial" panose="020B0604020202020204" pitchFamily="34" charset="0"/>
              <a:buChar char="•"/>
            </a:pPr>
            <a:r>
              <a:rPr lang="en-US" sz="800" dirty="0">
                <a:latin typeface="Arial" panose="020B0604020202020204" pitchFamily="34" charset="0"/>
                <a:cs typeface="Arial" panose="020B0604020202020204" pitchFamily="34" charset="0"/>
              </a:rPr>
              <a:t>Stunted growth</a:t>
            </a:r>
          </a:p>
          <a:p>
            <a:pPr marL="92075" indent="-92075">
              <a:buFont typeface="Arial" panose="020B0604020202020204" pitchFamily="34" charset="0"/>
              <a:buChar char="•"/>
            </a:pPr>
            <a:r>
              <a:rPr lang="en-SG" sz="800" dirty="0">
                <a:latin typeface="Arial" panose="020B0604020202020204" pitchFamily="34" charset="0"/>
                <a:cs typeface="Arial" panose="020B0604020202020204" pitchFamily="34" charset="0"/>
              </a:rPr>
              <a:t>Discoloration in mature leaves</a:t>
            </a:r>
          </a:p>
        </p:txBody>
      </p:sp>
      <p:pic>
        <p:nvPicPr>
          <p:cNvPr id="48" name="Picture 47" descr="A green plants in a greenhouse&#10;&#10;AI-generated content may be incorrect.">
            <a:extLst>
              <a:ext uri="{FF2B5EF4-FFF2-40B4-BE49-F238E27FC236}">
                <a16:creationId xmlns:a16="http://schemas.microsoft.com/office/drawing/2014/main" id="{6EA1AA22-58AD-D8C4-8823-C22E1D6109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2239" y="2887165"/>
            <a:ext cx="3096261" cy="1573354"/>
          </a:xfrm>
          <a:prstGeom prst="rect">
            <a:avLst/>
          </a:prstGeom>
        </p:spPr>
      </p:pic>
      <p:sp>
        <p:nvSpPr>
          <p:cNvPr id="51" name="TextBox 50">
            <a:extLst>
              <a:ext uri="{FF2B5EF4-FFF2-40B4-BE49-F238E27FC236}">
                <a16:creationId xmlns:a16="http://schemas.microsoft.com/office/drawing/2014/main" id="{28A04887-203B-68F3-07CD-C692289D7CC2}"/>
              </a:ext>
            </a:extLst>
          </p:cNvPr>
          <p:cNvSpPr txBox="1"/>
          <p:nvPr/>
        </p:nvSpPr>
        <p:spPr>
          <a:xfrm>
            <a:off x="240505" y="7487474"/>
            <a:ext cx="7006626" cy="1277273"/>
          </a:xfrm>
          <a:prstGeom prst="rect">
            <a:avLst/>
          </a:prstGeom>
          <a:noFill/>
        </p:spPr>
        <p:txBody>
          <a:bodyPr wrap="square">
            <a:spAutoFit/>
          </a:bodyPr>
          <a:lstStyle/>
          <a:p>
            <a:pPr algn="just"/>
            <a:r>
              <a:rPr lang="en-US" sz="1100" dirty="0">
                <a:latin typeface="Arial" panose="020B0604020202020204" pitchFamily="34" charset="0"/>
                <a:cs typeface="Arial" panose="020B0604020202020204" pitchFamily="34" charset="0"/>
              </a:rPr>
              <a:t>Plants show clear warning signs when they lack proper nutrients. Patterns of yellowing leaves inform you which nutrients are deficient. New leaves might stay small and misshapen instead of growing normally. Watch for yellowing between the leaf veins or along leaf edges. Poor nutrient levels also affect the whole plant structure, leading to weak stems and poor root growth. The examples below show common nutrient deficiency signs in Asian leafy greens, and the next section will help you identify which nutrients are lacking based on these visual symptoms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Asian leafy greens are particularly susceptible to iron deficiency, which commonly appears as leaf yellowing and turning white in severe deficiency.</a:t>
            </a:r>
            <a:endParaRPr lang="en-SG" sz="11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147DA74A-B3D4-4A53-C95D-DDA7D4C4D2A5}"/>
              </a:ext>
            </a:extLst>
          </p:cNvPr>
          <p:cNvGraphicFramePr>
            <a:graphicFrameLocks noGrp="1"/>
          </p:cNvGraphicFramePr>
          <p:nvPr>
            <p:extLst>
              <p:ext uri="{D42A27DB-BD31-4B8C-83A1-F6EECF244321}">
                <p14:modId xmlns:p14="http://schemas.microsoft.com/office/powerpoint/2010/main" val="2549906453"/>
              </p:ext>
            </p:extLst>
          </p:nvPr>
        </p:nvGraphicFramePr>
        <p:xfrm>
          <a:off x="411927" y="4710720"/>
          <a:ext cx="6858501" cy="2320031"/>
        </p:xfrm>
        <a:graphic>
          <a:graphicData uri="http://schemas.openxmlformats.org/drawingml/2006/table">
            <a:tbl>
              <a:tblPr firstRow="1" bandRow="1">
                <a:tableStyleId>{5940675A-B579-460E-94D1-54222C63F5DA}</a:tableStyleId>
              </a:tblPr>
              <a:tblGrid>
                <a:gridCol w="746094">
                  <a:extLst>
                    <a:ext uri="{9D8B030D-6E8A-4147-A177-3AD203B41FA5}">
                      <a16:colId xmlns:a16="http://schemas.microsoft.com/office/drawing/2014/main" val="2951020466"/>
                    </a:ext>
                  </a:extLst>
                </a:gridCol>
                <a:gridCol w="1904340">
                  <a:extLst>
                    <a:ext uri="{9D8B030D-6E8A-4147-A177-3AD203B41FA5}">
                      <a16:colId xmlns:a16="http://schemas.microsoft.com/office/drawing/2014/main" val="3483644585"/>
                    </a:ext>
                  </a:extLst>
                </a:gridCol>
                <a:gridCol w="699487">
                  <a:extLst>
                    <a:ext uri="{9D8B030D-6E8A-4147-A177-3AD203B41FA5}">
                      <a16:colId xmlns:a16="http://schemas.microsoft.com/office/drawing/2014/main" val="1787448761"/>
                    </a:ext>
                  </a:extLst>
                </a:gridCol>
                <a:gridCol w="97400">
                  <a:extLst>
                    <a:ext uri="{9D8B030D-6E8A-4147-A177-3AD203B41FA5}">
                      <a16:colId xmlns:a16="http://schemas.microsoft.com/office/drawing/2014/main" val="4178534057"/>
                    </a:ext>
                  </a:extLst>
                </a:gridCol>
                <a:gridCol w="777945">
                  <a:extLst>
                    <a:ext uri="{9D8B030D-6E8A-4147-A177-3AD203B41FA5}">
                      <a16:colId xmlns:a16="http://schemas.microsoft.com/office/drawing/2014/main" val="3989612727"/>
                    </a:ext>
                  </a:extLst>
                </a:gridCol>
                <a:gridCol w="1924406">
                  <a:extLst>
                    <a:ext uri="{9D8B030D-6E8A-4147-A177-3AD203B41FA5}">
                      <a16:colId xmlns:a16="http://schemas.microsoft.com/office/drawing/2014/main" val="779544518"/>
                    </a:ext>
                  </a:extLst>
                </a:gridCol>
                <a:gridCol w="708829">
                  <a:extLst>
                    <a:ext uri="{9D8B030D-6E8A-4147-A177-3AD203B41FA5}">
                      <a16:colId xmlns:a16="http://schemas.microsoft.com/office/drawing/2014/main" val="1149658101"/>
                    </a:ext>
                  </a:extLst>
                </a:gridCol>
              </a:tblGrid>
              <a:tr h="293111">
                <a:tc>
                  <a:txBody>
                    <a:bodyPr/>
                    <a:lstStyle/>
                    <a:p>
                      <a:pPr algn="ctr"/>
                      <a:r>
                        <a:rPr lang="en-SG" sz="800" b="1" dirty="0">
                          <a:latin typeface="Arial" panose="020B0604020202020204" pitchFamily="34" charset="0"/>
                          <a:cs typeface="Arial" panose="020B0604020202020204" pitchFamily="34" charset="0"/>
                        </a:rPr>
                        <a:t>Macro nutrients</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SG" sz="800" b="1" dirty="0">
                          <a:latin typeface="Arial" panose="020B0604020202020204" pitchFamily="34" charset="0"/>
                          <a:cs typeface="Arial" panose="020B0604020202020204" pitchFamily="34" charset="0"/>
                        </a:rPr>
                        <a:t>Functions</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SG" sz="800" b="1" dirty="0">
                          <a:latin typeface="Arial" panose="020B0604020202020204" pitchFamily="34" charset="0"/>
                          <a:cs typeface="Arial" panose="020B0604020202020204" pitchFamily="34" charset="0"/>
                        </a:rPr>
                        <a:t>* Optimal Range (ppm)</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SG" sz="800" b="1" dirty="0">
                        <a:latin typeface="Arial" panose="020B0604020202020204" pitchFamily="34" charset="0"/>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SG" sz="800" b="1" dirty="0">
                          <a:latin typeface="Arial" panose="020B0604020202020204" pitchFamily="34" charset="0"/>
                          <a:cs typeface="Arial" panose="020B0604020202020204" pitchFamily="34" charset="0"/>
                        </a:rPr>
                        <a:t>Micro nutrients</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SG" sz="800" b="1" dirty="0">
                          <a:latin typeface="Arial" panose="020B0604020202020204" pitchFamily="34" charset="0"/>
                          <a:cs typeface="Arial" panose="020B0604020202020204" pitchFamily="34" charset="0"/>
                        </a:rPr>
                        <a:t>Functions</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SG" sz="800" b="1" dirty="0">
                          <a:latin typeface="Arial" panose="020B0604020202020204" pitchFamily="34" charset="0"/>
                          <a:cs typeface="Arial" panose="020B0604020202020204" pitchFamily="34" charset="0"/>
                        </a:rPr>
                        <a:t>* Optimal Range (ppm)</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42254508"/>
                  </a:ext>
                </a:extLst>
              </a:tr>
              <a:tr h="267455">
                <a:tc>
                  <a:txBody>
                    <a:bodyPr/>
                    <a:lstStyle/>
                    <a:p>
                      <a:r>
                        <a:rPr lang="en-SG" sz="800" b="1" dirty="0">
                          <a:latin typeface="Arial" panose="020B0604020202020204" pitchFamily="34" charset="0"/>
                          <a:cs typeface="Arial" panose="020B0604020202020204" pitchFamily="34" charset="0"/>
                        </a:rPr>
                        <a:t>Nitrogen (N)</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SG" sz="800" dirty="0">
                          <a:latin typeface="Arial" panose="020B0604020202020204" pitchFamily="34" charset="0"/>
                          <a:cs typeface="Arial" panose="020B0604020202020204" pitchFamily="34" charset="0"/>
                        </a:rPr>
                        <a:t>Formation of proteins and amino acids. Essential for vegetative growth.</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150-200</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Iron (Fe)</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Essential for chlorophyll formation and efficient photosynthesis.</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1-5</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773840"/>
                  </a:ext>
                </a:extLst>
              </a:tr>
              <a:tr h="344104">
                <a:tc>
                  <a:txBody>
                    <a:bodyPr/>
                    <a:lstStyle/>
                    <a:p>
                      <a:r>
                        <a:rPr lang="en-SG" sz="800" b="1" dirty="0">
                          <a:latin typeface="Arial" panose="020B0604020202020204" pitchFamily="34" charset="0"/>
                          <a:cs typeface="Arial" panose="020B0604020202020204" pitchFamily="34" charset="0"/>
                        </a:rPr>
                        <a:t>Phosphorus (P)</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Energy from sunlight (ATP) </a:t>
                      </a:r>
                      <a:r>
                        <a:rPr lang="en-SG" sz="800" dirty="0">
                          <a:latin typeface="Arial" panose="020B0604020202020204" pitchFamily="34" charset="0"/>
                          <a:cs typeface="Arial" panose="020B0604020202020204" pitchFamily="34" charset="0"/>
                        </a:rPr>
                        <a:t>used to transfer important in development of root system.</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755934" rtl="0" eaLnBrk="1" latinLnBrk="0" hangingPunct="1"/>
                      <a:r>
                        <a:rPr lang="en-SG" sz="800" b="0" i="0" kern="1200" dirty="0">
                          <a:solidFill>
                            <a:schemeClr val="tx1"/>
                          </a:solidFill>
                          <a:effectLst/>
                          <a:latin typeface="Arial" panose="020B0604020202020204" pitchFamily="34" charset="0"/>
                          <a:ea typeface="+mn-ea"/>
                          <a:cs typeface="Arial" panose="020B0604020202020204" pitchFamily="34" charset="0"/>
                        </a:rPr>
                        <a:t>25-50</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755934" rtl="0" eaLnBrk="1" latinLnBrk="0" hangingPunct="1"/>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Copper (Cu)</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Supports enzyme function and plant metabolism, helping plants produce energy and protect cells from damage.</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0.02-0.2</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9272342"/>
                  </a:ext>
                </a:extLst>
              </a:tr>
              <a:tr h="376369">
                <a:tc>
                  <a:txBody>
                    <a:bodyPr/>
                    <a:lstStyle/>
                    <a:p>
                      <a:r>
                        <a:rPr lang="en-SG" sz="800" b="1" dirty="0">
                          <a:latin typeface="Arial" panose="020B0604020202020204" pitchFamily="34" charset="0"/>
                          <a:cs typeface="Arial" panose="020B0604020202020204" pitchFamily="34" charset="0"/>
                        </a:rPr>
                        <a:t>Potassium (K)</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Regulates water uptake and transport</a:t>
                      </a:r>
                      <a:r>
                        <a:rPr lang="en-SG" sz="800" dirty="0">
                          <a:latin typeface="Arial" panose="020B0604020202020204" pitchFamily="34" charset="0"/>
                          <a:cs typeface="Arial" panose="020B0604020202020204" pitchFamily="34" charset="0"/>
                        </a:rPr>
                        <a:t>. Essential for flower and fruit development.</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kern="1200" dirty="0">
                          <a:solidFill>
                            <a:schemeClr val="tx1"/>
                          </a:solidFill>
                          <a:latin typeface="Arial" panose="020B0604020202020204" pitchFamily="34" charset="0"/>
                          <a:ea typeface="+mn-ea"/>
                          <a:cs typeface="Arial" panose="020B0604020202020204" pitchFamily="34" charset="0"/>
                        </a:rPr>
                        <a:t>150-200</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SG" sz="800" kern="1200" dirty="0">
                        <a:solidFill>
                          <a:schemeClr val="tx1"/>
                        </a:solidFill>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Manganese (Mn)</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Activate enzymes that break down nutrients and produce energy for plant growth.</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0.5-2</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739386"/>
                  </a:ext>
                </a:extLst>
              </a:tr>
              <a:tr h="285816">
                <a:tc>
                  <a:txBody>
                    <a:bodyPr/>
                    <a:lstStyle/>
                    <a:p>
                      <a:r>
                        <a:rPr lang="en-SG" sz="800" b="1" dirty="0">
                          <a:latin typeface="Arial" panose="020B0604020202020204" pitchFamily="34" charset="0"/>
                          <a:cs typeface="Arial" panose="020B0604020202020204" pitchFamily="34" charset="0"/>
                        </a:rPr>
                        <a:t>Calcium (Ca)</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Strengthens cell walls and supports strong plant structure.</a:t>
                      </a:r>
                      <a:endParaRPr lang="en-SG" sz="800" dirty="0">
                        <a:solidFill>
                          <a:schemeClr val="tx1"/>
                        </a:solidFill>
                        <a:latin typeface="Arial" panose="020B0604020202020204" pitchFamily="34" charset="0"/>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kern="1200" dirty="0">
                          <a:solidFill>
                            <a:schemeClr val="tx1"/>
                          </a:solidFill>
                          <a:latin typeface="Arial" panose="020B0604020202020204" pitchFamily="34" charset="0"/>
                          <a:ea typeface="+mn-ea"/>
                          <a:cs typeface="Arial" panose="020B0604020202020204" pitchFamily="34" charset="0"/>
                        </a:rPr>
                        <a:t>100-150</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SG" sz="800" kern="1200" dirty="0">
                        <a:solidFill>
                          <a:schemeClr val="tx1"/>
                        </a:solidFill>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Zinc (Zn)</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Essential for plant hormones that regulate growth and development.</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0.05-0.5</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5462549"/>
                  </a:ext>
                </a:extLst>
              </a:tr>
              <a:tr h="344104">
                <a:tc>
                  <a:txBody>
                    <a:bodyPr/>
                    <a:lstStyle/>
                    <a:p>
                      <a:r>
                        <a:rPr lang="en-SG" sz="800" b="1" dirty="0">
                          <a:solidFill>
                            <a:schemeClr val="tx1"/>
                          </a:solidFill>
                          <a:latin typeface="Arial" panose="020B0604020202020204" pitchFamily="34" charset="0"/>
                          <a:cs typeface="Arial" panose="020B0604020202020204" pitchFamily="34" charset="0"/>
                        </a:rPr>
                        <a:t>Magnesium (Mg)</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Essential for chlorophyll production and healthy green leaf development.</a:t>
                      </a:r>
                      <a:endParaRPr lang="en-SG" sz="800" dirty="0">
                        <a:solidFill>
                          <a:schemeClr val="tx1"/>
                        </a:solidFill>
                        <a:latin typeface="Arial" panose="020B0604020202020204" pitchFamily="34" charset="0"/>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kern="1200" dirty="0">
                          <a:solidFill>
                            <a:schemeClr val="tx1"/>
                          </a:solidFill>
                          <a:latin typeface="Arial" panose="020B0604020202020204" pitchFamily="34" charset="0"/>
                          <a:ea typeface="+mn-ea"/>
                          <a:cs typeface="Arial" panose="020B0604020202020204" pitchFamily="34" charset="0"/>
                        </a:rPr>
                        <a:t>25-50</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SG" sz="800" kern="1200" dirty="0">
                        <a:solidFill>
                          <a:schemeClr val="tx1"/>
                        </a:solidFill>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Boron (B)</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Works with calcium to strengthen cell walls and help plants use calcium more effectively.</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0.1-1</a:t>
                      </a:r>
                      <a:r>
                        <a:rPr lang="en-SG" sz="1488" b="1" i="0" kern="1200" dirty="0">
                          <a:solidFill>
                            <a:schemeClr val="tx1"/>
                          </a:solidFill>
                          <a:effectLst/>
                          <a:latin typeface="+mn-lt"/>
                          <a:ea typeface="+mn-ea"/>
                          <a:cs typeface="+mn-cs"/>
                        </a:rPr>
                        <a:t> </a:t>
                      </a:r>
                      <a:endParaRPr lang="en-SG" sz="800" dirty="0">
                        <a:latin typeface="Arial" panose="020B0604020202020204" pitchFamily="34" charset="0"/>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75850"/>
                  </a:ext>
                </a:extLst>
              </a:tr>
              <a:tr h="344104">
                <a:tc>
                  <a:txBody>
                    <a:bodyPr/>
                    <a:lstStyle/>
                    <a:p>
                      <a:r>
                        <a:rPr lang="en-SG" sz="800" b="1" dirty="0">
                          <a:latin typeface="Arial" panose="020B0604020202020204" pitchFamily="34" charset="0"/>
                          <a:cs typeface="Arial" panose="020B0604020202020204" pitchFamily="34" charset="0"/>
                        </a:rPr>
                        <a:t>Sulphur (S)</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SG" sz="800" dirty="0">
                          <a:latin typeface="Arial" panose="020B0604020202020204" pitchFamily="34" charset="0"/>
                          <a:cs typeface="Arial" panose="020B0604020202020204" pitchFamily="34" charset="0"/>
                        </a:rPr>
                        <a:t>Important for protein synthesis, enzyme activity, and disease resistance.</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755934" rtl="0" eaLnBrk="1" latinLnBrk="0" hangingPunct="1"/>
                      <a:r>
                        <a:rPr lang="en-SG" sz="800" b="0" i="0" kern="1200" dirty="0">
                          <a:solidFill>
                            <a:schemeClr val="tx1"/>
                          </a:solidFill>
                          <a:effectLst/>
                          <a:latin typeface="Arial" panose="020B0604020202020204" pitchFamily="34" charset="0"/>
                          <a:ea typeface="+mn-ea"/>
                          <a:cs typeface="Arial" panose="020B0604020202020204" pitchFamily="34" charset="0"/>
                        </a:rPr>
                        <a:t>25-75</a:t>
                      </a:r>
                    </a:p>
                  </a:txBody>
                  <a:tcPr marL="36000" marR="36000"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755934" rtl="0" eaLnBrk="1" latinLnBrk="0" hangingPunct="1"/>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SG" sz="800" b="1" dirty="0">
                          <a:latin typeface="Arial" panose="020B0604020202020204" pitchFamily="34" charset="0"/>
                          <a:cs typeface="Arial" panose="020B0604020202020204" pitchFamily="34" charset="0"/>
                        </a:rPr>
                        <a:t>Chlorine (Cl)</a:t>
                      </a:r>
                    </a:p>
                  </a:txBody>
                  <a:tcPr marL="36000" marR="36000"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800" b="0" i="0" kern="1200" dirty="0">
                          <a:solidFill>
                            <a:schemeClr val="tx1"/>
                          </a:solidFill>
                          <a:effectLst/>
                          <a:latin typeface="Arial" panose="020B0604020202020204" pitchFamily="34" charset="0"/>
                          <a:ea typeface="+mn-ea"/>
                          <a:cs typeface="Arial" panose="020B0604020202020204" pitchFamily="34" charset="0"/>
                        </a:rPr>
                        <a:t>Maintains electrical balance with other nutrients in plant cells for proper function.</a:t>
                      </a:r>
                      <a:endParaRPr lang="en-SG" sz="800" b="0" i="0" kern="1200" dirty="0">
                        <a:solidFill>
                          <a:schemeClr val="tx1"/>
                        </a:solidFill>
                        <a:effectLst/>
                        <a:latin typeface="Arial" panose="020B0604020202020204" pitchFamily="34" charset="0"/>
                        <a:ea typeface="+mn-ea"/>
                        <a:cs typeface="Arial" panose="020B0604020202020204" pitchFamily="34" charset="0"/>
                      </a:endParaRP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SG" sz="800" b="0" i="0" kern="1200" dirty="0">
                          <a:solidFill>
                            <a:schemeClr val="tx1"/>
                          </a:solidFill>
                          <a:effectLst/>
                          <a:latin typeface="Arial" panose="020B0604020202020204" pitchFamily="34" charset="0"/>
                          <a:ea typeface="+mn-ea"/>
                          <a:cs typeface="Arial" panose="020B0604020202020204" pitchFamily="34" charset="0"/>
                        </a:rPr>
                        <a:t>1-5</a:t>
                      </a:r>
                    </a:p>
                  </a:txBody>
                  <a:tcPr marL="36000" marR="360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173072"/>
                  </a:ext>
                </a:extLst>
              </a:tr>
            </a:tbl>
          </a:graphicData>
        </a:graphic>
      </p:graphicFrame>
      <p:sp>
        <p:nvSpPr>
          <p:cNvPr id="6" name="TextBox 5">
            <a:extLst>
              <a:ext uri="{FF2B5EF4-FFF2-40B4-BE49-F238E27FC236}">
                <a16:creationId xmlns:a16="http://schemas.microsoft.com/office/drawing/2014/main" id="{B0BCDFA1-2238-A8C9-DC9F-1074D7D5CC61}"/>
              </a:ext>
            </a:extLst>
          </p:cNvPr>
          <p:cNvSpPr txBox="1"/>
          <p:nvPr/>
        </p:nvSpPr>
        <p:spPr>
          <a:xfrm>
            <a:off x="347928" y="4460519"/>
            <a:ext cx="3486852" cy="430887"/>
          </a:xfrm>
          <a:prstGeom prst="rect">
            <a:avLst/>
          </a:prstGeom>
          <a:noFill/>
        </p:spPr>
        <p:txBody>
          <a:bodyPr wrap="none" rtlCol="0">
            <a:spAutoFit/>
          </a:bodyPr>
          <a:lstStyle/>
          <a:p>
            <a:r>
              <a:rPr lang="en-SG" sz="1100" b="1" dirty="0">
                <a:latin typeface="Arial" panose="020B0604020202020204" pitchFamily="34" charset="0"/>
                <a:cs typeface="Arial" panose="020B0604020202020204" pitchFamily="34" charset="0"/>
              </a:rPr>
              <a:t>Table 1. </a:t>
            </a:r>
            <a:r>
              <a:rPr lang="en-US" sz="1100" dirty="0">
                <a:latin typeface="Arial" panose="020B0604020202020204" pitchFamily="34" charset="0"/>
                <a:cs typeface="Arial" panose="020B0604020202020204" pitchFamily="34" charset="0"/>
              </a:rPr>
              <a:t>List of essential nutrients and their functions</a:t>
            </a:r>
          </a:p>
          <a:p>
            <a:endParaRPr lang="en-SG"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533FF6-B1AF-ACC4-1A87-22A9F6AFF6AC}"/>
              </a:ext>
            </a:extLst>
          </p:cNvPr>
          <p:cNvSpPr txBox="1"/>
          <p:nvPr/>
        </p:nvSpPr>
        <p:spPr>
          <a:xfrm>
            <a:off x="280571" y="2705340"/>
            <a:ext cx="3602058" cy="1769715"/>
          </a:xfrm>
          <a:prstGeom prst="rect">
            <a:avLst/>
          </a:prstGeom>
          <a:noFill/>
        </p:spPr>
        <p:txBody>
          <a:bodyPr wrap="square">
            <a:spAutoFit/>
          </a:bodyPr>
          <a:lstStyle/>
          <a:p>
            <a:pPr algn="just">
              <a:spcAft>
                <a:spcPts val="600"/>
              </a:spcAft>
            </a:pPr>
            <a:endParaRPr lang="en-US" sz="1100" dirty="0">
              <a:latin typeface="Arial" panose="020B0604020202020204" pitchFamily="34" charset="0"/>
              <a:cs typeface="Arial" panose="020B0604020202020204" pitchFamily="34" charset="0"/>
            </a:endParaRPr>
          </a:p>
          <a:p>
            <a:pPr algn="just">
              <a:spcAft>
                <a:spcPts val="600"/>
              </a:spcAft>
            </a:pPr>
            <a:r>
              <a:rPr lang="en-US" sz="1100" dirty="0">
                <a:latin typeface="Arial" panose="020B0604020202020204" pitchFamily="34" charset="0"/>
                <a:cs typeface="Arial" panose="020B0604020202020204" pitchFamily="34" charset="0"/>
              </a:rPr>
              <a:t>Two key measurements help manage nutrients effectively EC (electrical conductivity) measures the nutrient concentration in your solution, whilst pH (potential of hydrogen) indicates the acidity level that affects nutrient uptake throughout the growing cycle.</a:t>
            </a:r>
          </a:p>
          <a:p>
            <a:pPr algn="just"/>
            <a:r>
              <a:rPr lang="en-US" sz="1100" dirty="0">
                <a:latin typeface="Arial" panose="020B0604020202020204" pitchFamily="34" charset="0"/>
                <a:cs typeface="Arial" panose="020B0604020202020204" pitchFamily="34" charset="0"/>
              </a:rPr>
              <a:t>Regular lab nutrient analysis helps identify nutrient deficiencies and maintain proper EC and pH levels, ensuring essential plant requirements plant.</a:t>
            </a:r>
          </a:p>
        </p:txBody>
      </p:sp>
      <p:sp>
        <p:nvSpPr>
          <p:cNvPr id="8" name="TextBox 7">
            <a:extLst>
              <a:ext uri="{FF2B5EF4-FFF2-40B4-BE49-F238E27FC236}">
                <a16:creationId xmlns:a16="http://schemas.microsoft.com/office/drawing/2014/main" id="{EAE7B0C0-B6E2-486C-5882-15171C369FA4}"/>
              </a:ext>
            </a:extLst>
          </p:cNvPr>
          <p:cNvSpPr txBox="1"/>
          <p:nvPr/>
        </p:nvSpPr>
        <p:spPr>
          <a:xfrm>
            <a:off x="332750" y="7015857"/>
            <a:ext cx="6186487" cy="215444"/>
          </a:xfrm>
          <a:prstGeom prst="rect">
            <a:avLst/>
          </a:prstGeom>
          <a:noFill/>
        </p:spPr>
        <p:txBody>
          <a:bodyPr wrap="square">
            <a:spAutoFit/>
          </a:bodyPr>
          <a:lstStyle/>
          <a:p>
            <a:r>
              <a:rPr lang="en-US" sz="800" i="1" dirty="0">
                <a:latin typeface="Arial" panose="020B0604020202020204" pitchFamily="34" charset="0"/>
                <a:cs typeface="Arial" panose="020B0604020202020204" pitchFamily="34" charset="0"/>
              </a:rPr>
              <a:t>* ppm means "parts per million" - a unit for measuring very small concentrations.</a:t>
            </a:r>
            <a:endParaRPr lang="en-SG" sz="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63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A96EB-034B-6BB1-02BD-F828154BDAAF}"/>
              </a:ext>
            </a:extLst>
          </p:cNvPr>
          <p:cNvSpPr txBox="1"/>
          <p:nvPr/>
        </p:nvSpPr>
        <p:spPr>
          <a:xfrm>
            <a:off x="191325" y="1301699"/>
            <a:ext cx="2779966" cy="3631763"/>
          </a:xfrm>
          <a:prstGeom prst="rect">
            <a:avLst/>
          </a:prstGeom>
          <a:noFill/>
        </p:spPr>
        <p:txBody>
          <a:bodyPr wrap="square">
            <a:spAutoFit/>
          </a:bodyPr>
          <a:lstStyle/>
          <a:p>
            <a:pPr algn="just">
              <a:spcBef>
                <a:spcPts val="750"/>
              </a:spcBef>
            </a:pPr>
            <a:r>
              <a:rPr lang="en-US" sz="1000" dirty="0">
                <a:latin typeface="Arial" panose="020B0604020202020204" pitchFamily="34" charset="0"/>
                <a:cs typeface="Arial" panose="020B0604020202020204" pitchFamily="34" charset="0"/>
              </a:rPr>
              <a:t>Plants can develop problems from various causes that often look similar at first glance. Finding the right solution depends on correctly identifying whether the </a:t>
            </a:r>
            <a:r>
              <a:rPr lang="en-US" sz="1100" dirty="0">
                <a:latin typeface="Arial" panose="020B0604020202020204" pitchFamily="34" charset="0"/>
                <a:cs typeface="Arial" panose="020B0604020202020204" pitchFamily="34" charset="0"/>
              </a:rPr>
              <a:t>problem</a:t>
            </a:r>
            <a:r>
              <a:rPr lang="en-US" sz="1000" dirty="0">
                <a:latin typeface="Arial" panose="020B0604020202020204" pitchFamily="34" charset="0"/>
                <a:cs typeface="Arial" panose="020B0604020202020204" pitchFamily="34" charset="0"/>
              </a:rPr>
              <a:t> comes from living organisms (biotic) or non-living factors (abiotic) like nutrient deficiencies.</a:t>
            </a:r>
          </a:p>
          <a:p>
            <a:pPr algn="just">
              <a:spcBef>
                <a:spcPts val="600"/>
              </a:spcBef>
            </a:pPr>
            <a:r>
              <a:rPr lang="en-US" sz="1000" b="1" dirty="0">
                <a:latin typeface="Arial" panose="020B0604020202020204" pitchFamily="34" charset="0"/>
                <a:cs typeface="Arial" panose="020B0604020202020204" pitchFamily="34" charset="0"/>
              </a:rPr>
              <a:t>Signs of Living Organisms (Biotic): </a:t>
            </a:r>
          </a:p>
          <a:p>
            <a:pPr marL="171450" indent="-171450" algn="just">
              <a:buFont typeface="Arial" panose="020B0604020202020204" pitchFamily="34" charset="0"/>
              <a:buChar char="•"/>
            </a:pPr>
            <a:r>
              <a:rPr lang="en-US" sz="1000" dirty="0">
                <a:latin typeface="Arial" panose="020B0604020202020204" pitchFamily="34" charset="0"/>
                <a:cs typeface="Arial" panose="020B0604020202020204" pitchFamily="34" charset="0"/>
              </a:rPr>
              <a:t>Insects leave visible traces like webbing, eggs, or cocoons</a:t>
            </a:r>
          </a:p>
          <a:p>
            <a:pPr marL="171450" indent="-171450" algn="just">
              <a:buFont typeface="Arial" panose="020B0604020202020204" pitchFamily="34" charset="0"/>
              <a:buChar char="•"/>
            </a:pPr>
            <a:r>
              <a:rPr lang="en-US" sz="1000" dirty="0">
                <a:latin typeface="Arial" panose="020B0604020202020204" pitchFamily="34" charset="0"/>
                <a:cs typeface="Arial" panose="020B0604020202020204" pitchFamily="34" charset="0"/>
              </a:rPr>
              <a:t>Fungi appear as fuzzy growth or powdery coating</a:t>
            </a:r>
          </a:p>
          <a:p>
            <a:pPr marL="171450" indent="-171450" algn="just">
              <a:buFont typeface="Arial" panose="020B0604020202020204" pitchFamily="34" charset="0"/>
              <a:buChar char="•"/>
            </a:pPr>
            <a:r>
              <a:rPr lang="en-US" sz="1000" dirty="0">
                <a:latin typeface="Arial" panose="020B0604020202020204" pitchFamily="34" charset="0"/>
                <a:cs typeface="Arial" panose="020B0604020202020204" pitchFamily="34" charset="0"/>
              </a:rPr>
              <a:t>Bacterial damage shows up as slimy or water-soaked areas</a:t>
            </a:r>
          </a:p>
          <a:p>
            <a:pPr algn="just">
              <a:spcBef>
                <a:spcPts val="600"/>
              </a:spcBef>
            </a:pPr>
            <a:r>
              <a:rPr lang="en-US" sz="1000" b="1" dirty="0">
                <a:latin typeface="Arial" panose="020B0604020202020204" pitchFamily="34" charset="0"/>
                <a:cs typeface="Arial" panose="020B0604020202020204" pitchFamily="34" charset="0"/>
              </a:rPr>
              <a:t>Signs of Non-Living Causes (Abiotic): </a:t>
            </a:r>
          </a:p>
          <a:p>
            <a:pPr marL="177800" indent="-177800" algn="just">
              <a:buFont typeface="Arial" panose="020B0604020202020204" pitchFamily="34" charset="0"/>
              <a:buChar char="•"/>
            </a:pPr>
            <a:r>
              <a:rPr lang="en-US" sz="1000" dirty="0">
                <a:latin typeface="Arial" panose="020B0604020202020204" pitchFamily="34" charset="0"/>
                <a:cs typeface="Arial" panose="020B0604020202020204" pitchFamily="34" charset="0"/>
              </a:rPr>
              <a:t>Whole plant appears unhealthy </a:t>
            </a:r>
          </a:p>
          <a:p>
            <a:pPr marL="177800" indent="-177800" algn="just">
              <a:buFont typeface="Arial" panose="020B0604020202020204" pitchFamily="34" charset="0"/>
              <a:buChar char="•"/>
            </a:pPr>
            <a:r>
              <a:rPr lang="en-US" sz="1000" dirty="0">
                <a:latin typeface="Arial" panose="020B0604020202020204" pitchFamily="34" charset="0"/>
                <a:cs typeface="Arial" panose="020B0604020202020204" pitchFamily="34" charset="0"/>
              </a:rPr>
              <a:t>Overall stunted growth </a:t>
            </a:r>
          </a:p>
          <a:p>
            <a:pPr marL="177800" indent="-177800" algn="just">
              <a:buFont typeface="Arial" panose="020B0604020202020204" pitchFamily="34" charset="0"/>
              <a:buChar char="•"/>
            </a:pPr>
            <a:r>
              <a:rPr lang="en-US" sz="1000" dirty="0">
                <a:latin typeface="Arial" panose="020B0604020202020204" pitchFamily="34" charset="0"/>
                <a:cs typeface="Arial" panose="020B0604020202020204" pitchFamily="34" charset="0"/>
              </a:rPr>
              <a:t>Yellowing leaves </a:t>
            </a:r>
          </a:p>
          <a:p>
            <a:pPr marL="177800" indent="-177800" algn="just">
              <a:buFont typeface="Arial" panose="020B0604020202020204" pitchFamily="34" charset="0"/>
              <a:buChar char="•"/>
            </a:pPr>
            <a:r>
              <a:rPr lang="en-US" sz="1000" dirty="0">
                <a:latin typeface="Arial" panose="020B0604020202020204" pitchFamily="34" charset="0"/>
                <a:cs typeface="Arial" panose="020B0604020202020204" pitchFamily="34" charset="0"/>
              </a:rPr>
              <a:t>Bronze or brown discolouration</a:t>
            </a:r>
          </a:p>
          <a:p>
            <a:pPr algn="just">
              <a:spcBef>
                <a:spcPts val="750"/>
              </a:spcBef>
            </a:pPr>
            <a:r>
              <a:rPr lang="en-US" sz="1000" dirty="0">
                <a:latin typeface="Arial" panose="020B0604020202020204" pitchFamily="34" charset="0"/>
                <a:cs typeface="Arial" panose="020B0604020202020204" pitchFamily="34" charset="0"/>
              </a:rPr>
              <a:t>Use the diagnostic flow chart (Figure 1) to help identify nutrient deficiency symptoms in your plants.</a:t>
            </a:r>
          </a:p>
        </p:txBody>
      </p:sp>
      <p:sp>
        <p:nvSpPr>
          <p:cNvPr id="7" name="Rectangle 6">
            <a:extLst>
              <a:ext uri="{FF2B5EF4-FFF2-40B4-BE49-F238E27FC236}">
                <a16:creationId xmlns:a16="http://schemas.microsoft.com/office/drawing/2014/main" id="{E7A5712C-7237-218D-F74B-3E1DF5201133}"/>
              </a:ext>
            </a:extLst>
          </p:cNvPr>
          <p:cNvSpPr/>
          <p:nvPr/>
        </p:nvSpPr>
        <p:spPr>
          <a:xfrm>
            <a:off x="319638" y="889056"/>
            <a:ext cx="6969225" cy="353653"/>
          </a:xfrm>
          <a:prstGeom prst="rect">
            <a:avLst/>
          </a:prstGeom>
          <a:solidFill>
            <a:srgbClr val="215D4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SG" sz="1200" b="1" i="0" dirty="0">
                <a:solidFill>
                  <a:schemeClr val="bg1"/>
                </a:solidFill>
                <a:effectLst/>
                <a:latin typeface="Arial" panose="020B0604020202020204" pitchFamily="34" charset="0"/>
                <a:cs typeface="Arial" panose="020B0604020202020204" pitchFamily="34" charset="0"/>
              </a:rPr>
              <a:t>Identifying Nutrient Deficiency Symptoms</a:t>
            </a:r>
            <a:endParaRPr lang="en-US" sz="1116"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4394B83-CE58-C0EC-C494-D0D1457D855A}"/>
              </a:ext>
            </a:extLst>
          </p:cNvPr>
          <p:cNvSpPr txBox="1"/>
          <p:nvPr/>
        </p:nvSpPr>
        <p:spPr>
          <a:xfrm>
            <a:off x="1605022" y="6830486"/>
            <a:ext cx="1601152" cy="584775"/>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Severe leaf discolouration</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Stunted growth</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Older leaves turning dark green or reddish purple-vein</a:t>
            </a:r>
          </a:p>
        </p:txBody>
      </p:sp>
      <p:sp>
        <p:nvSpPr>
          <p:cNvPr id="44" name="Rectangle: Rounded Corners 43">
            <a:extLst>
              <a:ext uri="{FF2B5EF4-FFF2-40B4-BE49-F238E27FC236}">
                <a16:creationId xmlns:a16="http://schemas.microsoft.com/office/drawing/2014/main" id="{137A7EA7-D71A-D11C-7CC1-5DD9B365E0F4}"/>
              </a:ext>
            </a:extLst>
          </p:cNvPr>
          <p:cNvSpPr/>
          <p:nvPr/>
        </p:nvSpPr>
        <p:spPr>
          <a:xfrm>
            <a:off x="3247420" y="5466427"/>
            <a:ext cx="1271676" cy="171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Potassium</a:t>
            </a:r>
            <a:endParaRPr lang="en-SG" sz="900" b="1" dirty="0">
              <a:solidFill>
                <a:schemeClr val="tx1"/>
              </a:solidFill>
              <a:latin typeface="Arial" panose="020B0604020202020204" pitchFamily="34"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5C2A36B0-2E8B-706A-F6E1-A9D9EEFA5416}"/>
              </a:ext>
            </a:extLst>
          </p:cNvPr>
          <p:cNvSpPr/>
          <p:nvPr/>
        </p:nvSpPr>
        <p:spPr>
          <a:xfrm>
            <a:off x="6070274" y="5463841"/>
            <a:ext cx="1159907" cy="24241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Magnesium </a:t>
            </a:r>
            <a:endParaRPr lang="en-SG" sz="900" b="1" dirty="0">
              <a:solidFill>
                <a:schemeClr val="tx1"/>
              </a:solidFill>
              <a:latin typeface="Arial" panose="020B0604020202020204" pitchFamily="34" charset="0"/>
              <a:cs typeface="Arial" panose="020B0604020202020204" pitchFamily="34" charset="0"/>
            </a:endParaRPr>
          </a:p>
          <a:p>
            <a:pPr algn="ctr"/>
            <a:endParaRPr lang="en-SG" sz="900" dirty="0">
              <a:solidFill>
                <a:schemeClr val="tx1"/>
              </a:solidFill>
            </a:endParaRPr>
          </a:p>
        </p:txBody>
      </p:sp>
      <p:sp>
        <p:nvSpPr>
          <p:cNvPr id="36" name="Rectangle: Rounded Corners 35">
            <a:extLst>
              <a:ext uri="{FF2B5EF4-FFF2-40B4-BE49-F238E27FC236}">
                <a16:creationId xmlns:a16="http://schemas.microsoft.com/office/drawing/2014/main" id="{EBC86DA5-50AB-3623-CE15-9F4287AD97E5}"/>
              </a:ext>
            </a:extLst>
          </p:cNvPr>
          <p:cNvSpPr/>
          <p:nvPr/>
        </p:nvSpPr>
        <p:spPr>
          <a:xfrm>
            <a:off x="1749440" y="5455221"/>
            <a:ext cx="1271676" cy="2188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Phosphorous </a:t>
            </a:r>
            <a:endParaRPr lang="en-SG" sz="900" b="1" dirty="0">
              <a:solidFill>
                <a:schemeClr val="tx1"/>
              </a:solidFill>
              <a:latin typeface="Arial" panose="020B0604020202020204" pitchFamily="34" charset="0"/>
              <a:cs typeface="Arial" panose="020B0604020202020204" pitchFamily="34" charset="0"/>
            </a:endParaRPr>
          </a:p>
          <a:p>
            <a:pPr algn="ctr"/>
            <a:endParaRPr lang="en-SG" sz="600" b="1" dirty="0">
              <a:solidFill>
                <a:schemeClr val="tx1"/>
              </a:solidFill>
            </a:endParaRPr>
          </a:p>
        </p:txBody>
      </p:sp>
      <p:sp>
        <p:nvSpPr>
          <p:cNvPr id="10" name="TextBox 9">
            <a:extLst>
              <a:ext uri="{FF2B5EF4-FFF2-40B4-BE49-F238E27FC236}">
                <a16:creationId xmlns:a16="http://schemas.microsoft.com/office/drawing/2014/main" id="{511C416A-0801-E953-289F-02C8D822CC0C}"/>
              </a:ext>
            </a:extLst>
          </p:cNvPr>
          <p:cNvSpPr txBox="1"/>
          <p:nvPr/>
        </p:nvSpPr>
        <p:spPr>
          <a:xfrm>
            <a:off x="3065600" y="6822780"/>
            <a:ext cx="1453496" cy="584775"/>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Older leaves wilting</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Scorching inward from the leaf margin</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Interveinal chlorosis</a:t>
            </a:r>
          </a:p>
        </p:txBody>
      </p:sp>
      <p:sp>
        <p:nvSpPr>
          <p:cNvPr id="11" name="TextBox 10">
            <a:extLst>
              <a:ext uri="{FF2B5EF4-FFF2-40B4-BE49-F238E27FC236}">
                <a16:creationId xmlns:a16="http://schemas.microsoft.com/office/drawing/2014/main" id="{4DDCA1AB-763D-9949-278E-AB566B9077E4}"/>
              </a:ext>
            </a:extLst>
          </p:cNvPr>
          <p:cNvSpPr txBox="1"/>
          <p:nvPr/>
        </p:nvSpPr>
        <p:spPr>
          <a:xfrm>
            <a:off x="5913853" y="6806766"/>
            <a:ext cx="1472747" cy="954107"/>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Mild leaf discolouration</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Often progressive, starting with lighter green before full colour loss</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Plant able to grow, absence of stunted growth</a:t>
            </a:r>
          </a:p>
        </p:txBody>
      </p:sp>
      <p:pic>
        <p:nvPicPr>
          <p:cNvPr id="12" name="Picture 11">
            <a:extLst>
              <a:ext uri="{FF2B5EF4-FFF2-40B4-BE49-F238E27FC236}">
                <a16:creationId xmlns:a16="http://schemas.microsoft.com/office/drawing/2014/main" id="{83F041F6-982D-B594-B024-900D734C332B}"/>
              </a:ext>
            </a:extLst>
          </p:cNvPr>
          <p:cNvPicPr preferRelativeResize="0">
            <a:picLocks/>
          </p:cNvPicPr>
          <p:nvPr/>
        </p:nvPicPr>
        <p:blipFill>
          <a:blip r:embed="rId2">
            <a:lum/>
          </a:blip>
          <a:srcRect l="11194" t="23135" r="7118" b="8967"/>
          <a:stretch/>
        </p:blipFill>
        <p:spPr>
          <a:xfrm>
            <a:off x="1668105" y="5688532"/>
            <a:ext cx="1395226" cy="1111738"/>
          </a:xfrm>
          <a:prstGeom prst="rect">
            <a:avLst/>
          </a:prstGeom>
        </p:spPr>
      </p:pic>
      <p:pic>
        <p:nvPicPr>
          <p:cNvPr id="23" name="Picture 22">
            <a:extLst>
              <a:ext uri="{FF2B5EF4-FFF2-40B4-BE49-F238E27FC236}">
                <a16:creationId xmlns:a16="http://schemas.microsoft.com/office/drawing/2014/main" id="{59BE7A4B-1450-B0A9-72C6-FB9F36CBE13B}"/>
              </a:ext>
            </a:extLst>
          </p:cNvPr>
          <p:cNvPicPr preferRelativeResize="0">
            <a:picLocks/>
          </p:cNvPicPr>
          <p:nvPr/>
        </p:nvPicPr>
        <p:blipFill>
          <a:blip r:embed="rId3"/>
          <a:srcRect l="7322" t="14215" r="12655" b="26746"/>
          <a:stretch/>
        </p:blipFill>
        <p:spPr>
          <a:xfrm>
            <a:off x="3087874" y="5694950"/>
            <a:ext cx="1406053" cy="1111814"/>
          </a:xfrm>
          <a:prstGeom prst="rect">
            <a:avLst/>
          </a:prstGeom>
        </p:spPr>
      </p:pic>
      <p:sp>
        <p:nvSpPr>
          <p:cNvPr id="19" name="TextBox 18">
            <a:extLst>
              <a:ext uri="{FF2B5EF4-FFF2-40B4-BE49-F238E27FC236}">
                <a16:creationId xmlns:a16="http://schemas.microsoft.com/office/drawing/2014/main" id="{3396DE25-6474-302E-563E-2A9DBB48E645}"/>
              </a:ext>
            </a:extLst>
          </p:cNvPr>
          <p:cNvSpPr txBox="1"/>
          <p:nvPr/>
        </p:nvSpPr>
        <p:spPr>
          <a:xfrm>
            <a:off x="149536" y="6817748"/>
            <a:ext cx="1473535" cy="830997"/>
          </a:xfrm>
          <a:prstGeom prst="rect">
            <a:avLst/>
          </a:prstGeom>
          <a:noFill/>
        </p:spPr>
        <p:txBody>
          <a:bodyPr wrap="square">
            <a:spAutoFit/>
          </a:bodyPr>
          <a:lstStyle/>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General yellowing of older leaves at bottom of plants </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Stunted and smaller leaves than normal</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Purple </a:t>
            </a:r>
            <a:r>
              <a:rPr lang="en-US" sz="800" dirty="0" err="1">
                <a:latin typeface="Arial" panose="020B0604020202020204" pitchFamily="34" charset="0"/>
                <a:cs typeface="Arial" panose="020B0604020202020204" pitchFamily="34" charset="0"/>
              </a:rPr>
              <a:t>colouration</a:t>
            </a:r>
            <a:r>
              <a:rPr lang="en-US" sz="800" dirty="0">
                <a:latin typeface="Arial" panose="020B0604020202020204" pitchFamily="34" charset="0"/>
                <a:cs typeface="Arial" panose="020B0604020202020204" pitchFamily="34" charset="0"/>
              </a:rPr>
              <a:t> along leaf stem and midrib</a:t>
            </a:r>
          </a:p>
        </p:txBody>
      </p:sp>
      <p:sp>
        <p:nvSpPr>
          <p:cNvPr id="13" name="Rectangle: Rounded Corners 12">
            <a:extLst>
              <a:ext uri="{FF2B5EF4-FFF2-40B4-BE49-F238E27FC236}">
                <a16:creationId xmlns:a16="http://schemas.microsoft.com/office/drawing/2014/main" id="{5FBB10F6-8B0D-097D-F1F0-C4806B1B025C}"/>
              </a:ext>
            </a:extLst>
          </p:cNvPr>
          <p:cNvSpPr/>
          <p:nvPr/>
        </p:nvSpPr>
        <p:spPr>
          <a:xfrm>
            <a:off x="488091" y="5462318"/>
            <a:ext cx="989307" cy="2073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Nitrogen</a:t>
            </a:r>
            <a:endParaRPr lang="en-SG" sz="600" b="1" dirty="0">
              <a:solidFill>
                <a:schemeClr val="tx1"/>
              </a:solidFill>
            </a:endParaRPr>
          </a:p>
        </p:txBody>
      </p:sp>
      <p:pic>
        <p:nvPicPr>
          <p:cNvPr id="22" name="Picture 21">
            <a:extLst>
              <a:ext uri="{FF2B5EF4-FFF2-40B4-BE49-F238E27FC236}">
                <a16:creationId xmlns:a16="http://schemas.microsoft.com/office/drawing/2014/main" id="{1D32D974-FEC2-B5EF-2944-D09AA12D43C1}"/>
              </a:ext>
            </a:extLst>
          </p:cNvPr>
          <p:cNvPicPr preferRelativeResize="0">
            <a:picLocks/>
          </p:cNvPicPr>
          <p:nvPr/>
        </p:nvPicPr>
        <p:blipFill>
          <a:blip r:embed="rId4">
            <a:lum/>
          </a:blip>
          <a:srcRect l="8843" t="8017" r="9866" b="11928"/>
          <a:stretch/>
        </p:blipFill>
        <p:spPr>
          <a:xfrm>
            <a:off x="316562" y="5692212"/>
            <a:ext cx="1322238" cy="1108058"/>
          </a:xfrm>
          <a:prstGeom prst="rect">
            <a:avLst/>
          </a:prstGeom>
        </p:spPr>
      </p:pic>
      <p:sp>
        <p:nvSpPr>
          <p:cNvPr id="14" name="TextBox 13">
            <a:extLst>
              <a:ext uri="{FF2B5EF4-FFF2-40B4-BE49-F238E27FC236}">
                <a16:creationId xmlns:a16="http://schemas.microsoft.com/office/drawing/2014/main" id="{94FA76BB-BDE5-687F-2516-9094793F2ABD}"/>
              </a:ext>
            </a:extLst>
          </p:cNvPr>
          <p:cNvSpPr txBox="1"/>
          <p:nvPr/>
        </p:nvSpPr>
        <p:spPr>
          <a:xfrm>
            <a:off x="4411394" y="6830399"/>
            <a:ext cx="1601152" cy="954107"/>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Severe leaf discolouration</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Often progressive, starting with lighter green before full colour loss</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Leaves appear distinctly yellow, white, or pale cream </a:t>
            </a:r>
            <a:r>
              <a:rPr lang="en-US" sz="800" dirty="0" err="1">
                <a:latin typeface="Arial" panose="020B0604020202020204" pitchFamily="34" charset="0"/>
                <a:cs typeface="Arial" panose="020B0604020202020204" pitchFamily="34" charset="0"/>
              </a:rPr>
              <a:t>coloured</a:t>
            </a:r>
            <a:endParaRPr lang="en-US" sz="8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568F44F-9150-9B53-1850-6F145F721DDF}"/>
              </a:ext>
            </a:extLst>
          </p:cNvPr>
          <p:cNvSpPr/>
          <p:nvPr/>
        </p:nvSpPr>
        <p:spPr>
          <a:xfrm>
            <a:off x="4715799" y="5464433"/>
            <a:ext cx="1253077" cy="2263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Calcium</a:t>
            </a:r>
            <a:endParaRPr lang="en-SG" sz="900" b="1" dirty="0">
              <a:solidFill>
                <a:schemeClr val="tx1"/>
              </a:solidFill>
              <a:latin typeface="Arial" panose="020B0604020202020204" pitchFamily="34" charset="0"/>
              <a:cs typeface="Arial" panose="020B0604020202020204" pitchFamily="34" charset="0"/>
            </a:endParaRPr>
          </a:p>
          <a:p>
            <a:pPr algn="ctr"/>
            <a:endParaRPr lang="en-SG" sz="900" dirty="0">
              <a:solidFill>
                <a:schemeClr val="tx1"/>
              </a:solidFill>
            </a:endParaRPr>
          </a:p>
        </p:txBody>
      </p:sp>
      <p:pic>
        <p:nvPicPr>
          <p:cNvPr id="24" name="Picture 23">
            <a:extLst>
              <a:ext uri="{FF2B5EF4-FFF2-40B4-BE49-F238E27FC236}">
                <a16:creationId xmlns:a16="http://schemas.microsoft.com/office/drawing/2014/main" id="{AFE0F3AC-89BB-B7F7-59F1-A356DF04C107}"/>
              </a:ext>
            </a:extLst>
          </p:cNvPr>
          <p:cNvPicPr preferRelativeResize="0">
            <a:picLocks/>
          </p:cNvPicPr>
          <p:nvPr/>
        </p:nvPicPr>
        <p:blipFill>
          <a:blip r:embed="rId5"/>
          <a:srcRect t="4270" r="10450" b="11643"/>
          <a:stretch/>
        </p:blipFill>
        <p:spPr>
          <a:xfrm>
            <a:off x="4523232" y="5686323"/>
            <a:ext cx="1406054" cy="1124662"/>
          </a:xfrm>
          <a:prstGeom prst="rect">
            <a:avLst/>
          </a:prstGeom>
        </p:spPr>
      </p:pic>
      <p:sp>
        <p:nvSpPr>
          <p:cNvPr id="29" name="TextBox 28">
            <a:extLst>
              <a:ext uri="{FF2B5EF4-FFF2-40B4-BE49-F238E27FC236}">
                <a16:creationId xmlns:a16="http://schemas.microsoft.com/office/drawing/2014/main" id="{526A7854-BB6C-20BB-F8A9-79BBB5EDF30A}"/>
              </a:ext>
            </a:extLst>
          </p:cNvPr>
          <p:cNvSpPr txBox="1"/>
          <p:nvPr/>
        </p:nvSpPr>
        <p:spPr>
          <a:xfrm>
            <a:off x="1678949" y="9439170"/>
            <a:ext cx="1436534" cy="584775"/>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Leaves discolouration</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Stunted growth</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Leaves appear distinctly yellow</a:t>
            </a:r>
            <a:endParaRPr lang="en-US" sz="800" dirty="0">
              <a:highlight>
                <a:srgbClr val="FFFF00"/>
              </a:highligh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61F93D3-2EAB-AF62-4AE0-2D64F47E8943}"/>
              </a:ext>
            </a:extLst>
          </p:cNvPr>
          <p:cNvPicPr preferRelativeResize="0">
            <a:picLocks/>
          </p:cNvPicPr>
          <p:nvPr/>
        </p:nvPicPr>
        <p:blipFill>
          <a:blip r:embed="rId6">
            <a:lum contrast="20000"/>
          </a:blip>
          <a:srcRect l="21643" t="23978" r="15299" b="15626"/>
          <a:stretch/>
        </p:blipFill>
        <p:spPr>
          <a:xfrm>
            <a:off x="1666645" y="8305725"/>
            <a:ext cx="1386070" cy="1111738"/>
          </a:xfrm>
          <a:prstGeom prst="rect">
            <a:avLst/>
          </a:prstGeom>
        </p:spPr>
      </p:pic>
      <p:sp>
        <p:nvSpPr>
          <p:cNvPr id="45" name="TextBox 44">
            <a:extLst>
              <a:ext uri="{FF2B5EF4-FFF2-40B4-BE49-F238E27FC236}">
                <a16:creationId xmlns:a16="http://schemas.microsoft.com/office/drawing/2014/main" id="{758D51E0-88D7-3616-E15D-A3B7113A2B8B}"/>
              </a:ext>
            </a:extLst>
          </p:cNvPr>
          <p:cNvSpPr txBox="1"/>
          <p:nvPr/>
        </p:nvSpPr>
        <p:spPr>
          <a:xfrm>
            <a:off x="191325" y="9430386"/>
            <a:ext cx="1681257" cy="954107"/>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Severe leaves discolouration</a:t>
            </a:r>
          </a:p>
          <a:p>
            <a:pPr marL="90488" indent="-90488">
              <a:buFont typeface="Arial" panose="020B0604020202020204" pitchFamily="34" charset="0"/>
              <a:buChar char="•"/>
            </a:pPr>
            <a:r>
              <a:rPr lang="en-US" sz="800" dirty="0">
                <a:latin typeface="Arial" panose="020B0604020202020204" pitchFamily="34" charset="0"/>
                <a:cs typeface="Arial" panose="020B0604020202020204" pitchFamily="34" charset="0"/>
              </a:rPr>
              <a:t>Often progressive, starting with lighter green before full </a:t>
            </a:r>
            <a:r>
              <a:rPr lang="en-US" sz="800" dirty="0" err="1">
                <a:latin typeface="Arial" panose="020B0604020202020204" pitchFamily="34" charset="0"/>
                <a:cs typeface="Arial" panose="020B0604020202020204" pitchFamily="34" charset="0"/>
              </a:rPr>
              <a:t>colour</a:t>
            </a:r>
            <a:r>
              <a:rPr lang="en-US" sz="800" dirty="0">
                <a:latin typeface="Arial" panose="020B0604020202020204" pitchFamily="34" charset="0"/>
                <a:cs typeface="Arial" panose="020B0604020202020204" pitchFamily="34" charset="0"/>
              </a:rPr>
              <a:t> loss</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Leaves appear distinctly yellow, white, or pale cream-</a:t>
            </a:r>
            <a:r>
              <a:rPr lang="en-US" sz="800" dirty="0" err="1">
                <a:latin typeface="Arial" panose="020B0604020202020204" pitchFamily="34" charset="0"/>
                <a:cs typeface="Arial" panose="020B0604020202020204" pitchFamily="34" charset="0"/>
              </a:rPr>
              <a:t>coloured</a:t>
            </a:r>
            <a:endParaRPr lang="en-US" sz="800" dirty="0">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B4F7EC91-D49E-28B0-DF46-273261563079}"/>
              </a:ext>
            </a:extLst>
          </p:cNvPr>
          <p:cNvPicPr preferRelativeResize="0">
            <a:picLocks/>
          </p:cNvPicPr>
          <p:nvPr/>
        </p:nvPicPr>
        <p:blipFill>
          <a:blip r:embed="rId7"/>
          <a:srcRect l="4820" t="22224" r="12836" b="14833"/>
          <a:stretch/>
        </p:blipFill>
        <p:spPr>
          <a:xfrm>
            <a:off x="324463" y="8305728"/>
            <a:ext cx="1313511" cy="1111736"/>
          </a:xfrm>
          <a:prstGeom prst="rect">
            <a:avLst/>
          </a:prstGeom>
        </p:spPr>
      </p:pic>
      <p:sp>
        <p:nvSpPr>
          <p:cNvPr id="17" name="TextBox 16">
            <a:extLst>
              <a:ext uri="{FF2B5EF4-FFF2-40B4-BE49-F238E27FC236}">
                <a16:creationId xmlns:a16="http://schemas.microsoft.com/office/drawing/2014/main" id="{2EAF8C9D-2463-784A-CAD0-1E3B9998D1FB}"/>
              </a:ext>
            </a:extLst>
          </p:cNvPr>
          <p:cNvSpPr txBox="1"/>
          <p:nvPr/>
        </p:nvSpPr>
        <p:spPr>
          <a:xfrm>
            <a:off x="5898617" y="9451862"/>
            <a:ext cx="1472748" cy="830997"/>
          </a:xfrm>
          <a:prstGeom prst="rect">
            <a:avLst/>
          </a:prstGeom>
          <a:no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Distinct interveinal chlorosis of older leaves</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Yellowing between veins beginning on old leaves</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Necrotic and cupping of leaves.</a:t>
            </a:r>
          </a:p>
        </p:txBody>
      </p:sp>
      <p:pic>
        <p:nvPicPr>
          <p:cNvPr id="18" name="Picture 17">
            <a:extLst>
              <a:ext uri="{FF2B5EF4-FFF2-40B4-BE49-F238E27FC236}">
                <a16:creationId xmlns:a16="http://schemas.microsoft.com/office/drawing/2014/main" id="{3F034B5A-8D70-55A9-0715-F51A91E2CCAF}"/>
              </a:ext>
            </a:extLst>
          </p:cNvPr>
          <p:cNvPicPr>
            <a:picLocks noChangeAspect="1"/>
          </p:cNvPicPr>
          <p:nvPr/>
        </p:nvPicPr>
        <p:blipFill>
          <a:blip r:embed="rId8"/>
          <a:srcRect l="16901" t="19426" r="14900" b="10044"/>
          <a:stretch/>
        </p:blipFill>
        <p:spPr>
          <a:xfrm>
            <a:off x="5956211" y="8305726"/>
            <a:ext cx="1333197" cy="1111738"/>
          </a:xfrm>
          <a:prstGeom prst="rect">
            <a:avLst/>
          </a:prstGeom>
          <a:noFill/>
        </p:spPr>
      </p:pic>
      <p:grpSp>
        <p:nvGrpSpPr>
          <p:cNvPr id="69" name="Group 68">
            <a:extLst>
              <a:ext uri="{FF2B5EF4-FFF2-40B4-BE49-F238E27FC236}">
                <a16:creationId xmlns:a16="http://schemas.microsoft.com/office/drawing/2014/main" id="{FFB5FA5B-4969-2882-1598-B21FC14EA764}"/>
              </a:ext>
            </a:extLst>
          </p:cNvPr>
          <p:cNvGrpSpPr/>
          <p:nvPr/>
        </p:nvGrpSpPr>
        <p:grpSpPr>
          <a:xfrm>
            <a:off x="3013618" y="8305727"/>
            <a:ext cx="1478756" cy="1841331"/>
            <a:chOff x="2624613" y="2087538"/>
            <a:chExt cx="1478756" cy="2375036"/>
          </a:xfrm>
          <a:noFill/>
        </p:grpSpPr>
        <p:sp>
          <p:nvSpPr>
            <p:cNvPr id="26" name="TextBox 25">
              <a:extLst>
                <a:ext uri="{FF2B5EF4-FFF2-40B4-BE49-F238E27FC236}">
                  <a16:creationId xmlns:a16="http://schemas.microsoft.com/office/drawing/2014/main" id="{05CA4B35-B897-EB62-C4E7-55D6B6453944}"/>
                </a:ext>
              </a:extLst>
            </p:cNvPr>
            <p:cNvSpPr txBox="1"/>
            <p:nvPr/>
          </p:nvSpPr>
          <p:spPr>
            <a:xfrm>
              <a:off x="2624613" y="3549509"/>
              <a:ext cx="1459042" cy="913065"/>
            </a:xfrm>
            <a:prstGeom prst="rect">
              <a:avLst/>
            </a:prstGeom>
            <a:grpFill/>
          </p:spPr>
          <p:txBody>
            <a:bodyPr wrap="square">
              <a:spAutoFit/>
            </a:bodyPr>
            <a:lstStyle/>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Chlorosis, showing green midrib of leaves surrounding yellowing leaf tissue</a:t>
              </a:r>
            </a:p>
            <a:p>
              <a:pPr marL="90488" lvl="1" indent="-90488">
                <a:buFont typeface="Arial" panose="020B0604020202020204" pitchFamily="34" charset="0"/>
                <a:buChar char="•"/>
              </a:pPr>
              <a:r>
                <a:rPr lang="en-US" sz="800" dirty="0">
                  <a:latin typeface="Arial" panose="020B0604020202020204" pitchFamily="34" charset="0"/>
                  <a:cs typeface="Arial" panose="020B0604020202020204" pitchFamily="34" charset="0"/>
                </a:rPr>
                <a:t>Stunted growth</a:t>
              </a:r>
            </a:p>
          </p:txBody>
        </p:sp>
        <p:pic>
          <p:nvPicPr>
            <p:cNvPr id="27" name="Picture 26">
              <a:extLst>
                <a:ext uri="{FF2B5EF4-FFF2-40B4-BE49-F238E27FC236}">
                  <a16:creationId xmlns:a16="http://schemas.microsoft.com/office/drawing/2014/main" id="{243C2B93-80C5-8B0D-DA3C-C4D043B38A11}"/>
                </a:ext>
              </a:extLst>
            </p:cNvPr>
            <p:cNvPicPr preferRelativeResize="0">
              <a:picLocks/>
            </p:cNvPicPr>
            <p:nvPr/>
          </p:nvPicPr>
          <p:blipFill>
            <a:blip r:embed="rId9">
              <a:lum contrast="20000"/>
            </a:blip>
            <a:srcRect l="6575" t="15700" r="31169" b="16710"/>
            <a:stretch/>
          </p:blipFill>
          <p:spPr>
            <a:xfrm>
              <a:off x="2698867" y="2087538"/>
              <a:ext cx="1404502" cy="1450641"/>
            </a:xfrm>
            <a:prstGeom prst="rect">
              <a:avLst/>
            </a:prstGeom>
            <a:grpFill/>
          </p:spPr>
        </p:pic>
      </p:grpSp>
      <p:pic>
        <p:nvPicPr>
          <p:cNvPr id="49" name="Picture 48">
            <a:extLst>
              <a:ext uri="{FF2B5EF4-FFF2-40B4-BE49-F238E27FC236}">
                <a16:creationId xmlns:a16="http://schemas.microsoft.com/office/drawing/2014/main" id="{F23E4137-AF0A-051E-8E94-75BEFED37CE1}"/>
              </a:ext>
            </a:extLst>
          </p:cNvPr>
          <p:cNvPicPr preferRelativeResize="0">
            <a:picLocks/>
          </p:cNvPicPr>
          <p:nvPr/>
        </p:nvPicPr>
        <p:blipFill>
          <a:blip r:embed="rId10">
            <a:lum contrast="20000"/>
          </a:blip>
          <a:srcRect l="18455" t="21614" r="14581" b="9435"/>
          <a:stretch/>
        </p:blipFill>
        <p:spPr>
          <a:xfrm>
            <a:off x="4516552" y="8308464"/>
            <a:ext cx="1408995" cy="1109000"/>
          </a:xfrm>
          <a:prstGeom prst="rect">
            <a:avLst/>
          </a:prstGeom>
          <a:noFill/>
        </p:spPr>
      </p:pic>
      <p:sp>
        <p:nvSpPr>
          <p:cNvPr id="37" name="TextBox 36">
            <a:extLst>
              <a:ext uri="{FF2B5EF4-FFF2-40B4-BE49-F238E27FC236}">
                <a16:creationId xmlns:a16="http://schemas.microsoft.com/office/drawing/2014/main" id="{5188DAD5-901E-378C-5274-4A7577BE4356}"/>
              </a:ext>
            </a:extLst>
          </p:cNvPr>
          <p:cNvSpPr txBox="1"/>
          <p:nvPr/>
        </p:nvSpPr>
        <p:spPr>
          <a:xfrm>
            <a:off x="4491733" y="9502200"/>
            <a:ext cx="1570994" cy="1138773"/>
          </a:xfrm>
          <a:prstGeom prst="rect">
            <a:avLst/>
          </a:prstGeom>
          <a:noFill/>
        </p:spPr>
        <p:txBody>
          <a:bodyPr wrap="square">
            <a:spAutoFit/>
          </a:bodyPr>
          <a:lstStyle/>
          <a:p>
            <a:pPr>
              <a:buFont typeface="Arial" panose="020B0604020202020204" pitchFamily="34" charset="0"/>
              <a:buChar char="•"/>
            </a:pPr>
            <a:r>
              <a:rPr lang="en-SG" sz="800" dirty="0">
                <a:latin typeface="Arial" panose="020B0604020202020204" pitchFamily="34" charset="0"/>
                <a:cs typeface="Arial" panose="020B0604020202020204" pitchFamily="34" charset="0"/>
              </a:rPr>
              <a:t> Resilience to keep growing</a:t>
            </a:r>
          </a:p>
          <a:p>
            <a:pPr>
              <a:buFont typeface="Arial" panose="020B0604020202020204" pitchFamily="34" charset="0"/>
              <a:buChar char="•"/>
            </a:pPr>
            <a:r>
              <a:rPr lang="en-SG" sz="800" dirty="0">
                <a:latin typeface="Arial" panose="020B0604020202020204" pitchFamily="34" charset="0"/>
                <a:cs typeface="Arial" panose="020B0604020202020204" pitchFamily="34" charset="0"/>
              </a:rPr>
              <a:t> Plants tolerates deficient condition</a:t>
            </a:r>
          </a:p>
          <a:p>
            <a:pPr>
              <a:spcBef>
                <a:spcPts val="750"/>
              </a:spcBef>
            </a:pPr>
            <a:r>
              <a:rPr lang="en-SG" sz="800" dirty="0">
                <a:latin typeface="Arial" panose="020B0604020202020204" pitchFamily="34" charset="0"/>
                <a:cs typeface="Arial" panose="020B0604020202020204" pitchFamily="34" charset="0"/>
              </a:rPr>
              <a:t> </a:t>
            </a:r>
          </a:p>
          <a:p>
            <a:pPr>
              <a:spcBef>
                <a:spcPts val="750"/>
              </a:spcBef>
              <a:buFont typeface="Arial" panose="020B0604020202020204" pitchFamily="34" charset="0"/>
              <a:buChar char="•"/>
            </a:pPr>
            <a:endParaRPr lang="en-SG" sz="800" dirty="0">
              <a:latin typeface="Arial" panose="020B0604020202020204" pitchFamily="34" charset="0"/>
              <a:cs typeface="Arial" panose="020B0604020202020204" pitchFamily="34" charset="0"/>
            </a:endParaRPr>
          </a:p>
          <a:p>
            <a:pPr algn="l">
              <a:spcBef>
                <a:spcPts val="750"/>
              </a:spcBef>
              <a:buFont typeface="Arial" panose="020B0604020202020204" pitchFamily="34" charset="0"/>
              <a:buChar char="•"/>
            </a:pPr>
            <a:endParaRPr lang="en-SG" sz="800"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8A9C834A-8FE1-2893-D120-B4BCEA132912}"/>
              </a:ext>
            </a:extLst>
          </p:cNvPr>
          <p:cNvSpPr/>
          <p:nvPr/>
        </p:nvSpPr>
        <p:spPr>
          <a:xfrm>
            <a:off x="287334" y="7841276"/>
            <a:ext cx="7001529" cy="257769"/>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b="1" dirty="0">
                <a:solidFill>
                  <a:schemeClr val="tx1"/>
                </a:solidFill>
                <a:latin typeface="Arial" panose="020B0604020202020204" pitchFamily="34" charset="0"/>
                <a:cs typeface="Arial" panose="020B0604020202020204" pitchFamily="34" charset="0"/>
              </a:rPr>
              <a:t>Amaranthus after 25 days</a:t>
            </a:r>
            <a:endParaRPr lang="en-SG" sz="1100" b="1" dirty="0">
              <a:solidFill>
                <a:schemeClr val="tx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07EC4093-1467-B60E-7A0B-6166FF75E642}"/>
              </a:ext>
            </a:extLst>
          </p:cNvPr>
          <p:cNvSpPr/>
          <p:nvPr/>
        </p:nvSpPr>
        <p:spPr>
          <a:xfrm>
            <a:off x="316563" y="5212515"/>
            <a:ext cx="6976118" cy="259595"/>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b="1" dirty="0">
                <a:solidFill>
                  <a:schemeClr val="tx1"/>
                </a:solidFill>
                <a:latin typeface="Arial" panose="020B0604020202020204" pitchFamily="34" charset="0"/>
                <a:cs typeface="Arial" panose="020B0604020202020204" pitchFamily="34" charset="0"/>
              </a:rPr>
              <a:t>Choy-sum after 30 days</a:t>
            </a:r>
            <a:endParaRPr lang="en-SG" sz="1100" b="1" dirty="0">
              <a:solidFill>
                <a:schemeClr val="tx1"/>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E00763F8-7D21-CC05-48B1-E1E25B649581}"/>
              </a:ext>
            </a:extLst>
          </p:cNvPr>
          <p:cNvSpPr/>
          <p:nvPr/>
        </p:nvSpPr>
        <p:spPr>
          <a:xfrm>
            <a:off x="3289579" y="8084298"/>
            <a:ext cx="1271676" cy="171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Potassium</a:t>
            </a:r>
            <a:r>
              <a:rPr lang="en-SG" sz="900" b="1" dirty="0">
                <a:solidFill>
                  <a:schemeClr val="tx1"/>
                </a:solidFill>
                <a:latin typeface="Arial" panose="020B0604020202020204" pitchFamily="34" charset="0"/>
                <a:cs typeface="Arial" panose="020B0604020202020204" pitchFamily="34" charset="0"/>
              </a:rPr>
              <a:t> </a:t>
            </a:r>
          </a:p>
        </p:txBody>
      </p:sp>
      <p:sp>
        <p:nvSpPr>
          <p:cNvPr id="35" name="Rectangle: Rounded Corners 34">
            <a:extLst>
              <a:ext uri="{FF2B5EF4-FFF2-40B4-BE49-F238E27FC236}">
                <a16:creationId xmlns:a16="http://schemas.microsoft.com/office/drawing/2014/main" id="{39579663-CBD1-D8BD-7876-68F9994BBBE3}"/>
              </a:ext>
            </a:extLst>
          </p:cNvPr>
          <p:cNvSpPr/>
          <p:nvPr/>
        </p:nvSpPr>
        <p:spPr>
          <a:xfrm>
            <a:off x="6112433" y="8081712"/>
            <a:ext cx="1159907" cy="24241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Magnesium </a:t>
            </a:r>
            <a:endParaRPr lang="en-SG" sz="900" b="1" dirty="0">
              <a:solidFill>
                <a:schemeClr val="tx1"/>
              </a:solidFill>
              <a:latin typeface="Arial" panose="020B0604020202020204" pitchFamily="34" charset="0"/>
              <a:cs typeface="Arial" panose="020B0604020202020204" pitchFamily="34" charset="0"/>
            </a:endParaRPr>
          </a:p>
          <a:p>
            <a:pPr algn="ctr"/>
            <a:endParaRPr lang="en-SG" sz="900" dirty="0">
              <a:solidFill>
                <a:schemeClr val="tx1"/>
              </a:solidFill>
            </a:endParaRPr>
          </a:p>
        </p:txBody>
      </p:sp>
      <p:sp>
        <p:nvSpPr>
          <p:cNvPr id="38" name="Rectangle: Rounded Corners 37">
            <a:extLst>
              <a:ext uri="{FF2B5EF4-FFF2-40B4-BE49-F238E27FC236}">
                <a16:creationId xmlns:a16="http://schemas.microsoft.com/office/drawing/2014/main" id="{12F9BD64-A0F9-2A5D-8B23-3602035C4B01}"/>
              </a:ext>
            </a:extLst>
          </p:cNvPr>
          <p:cNvSpPr/>
          <p:nvPr/>
        </p:nvSpPr>
        <p:spPr>
          <a:xfrm>
            <a:off x="1749440" y="8072414"/>
            <a:ext cx="1271676" cy="2188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Phosphorous </a:t>
            </a:r>
            <a:endParaRPr lang="en-SG" sz="600" b="1" dirty="0">
              <a:solidFill>
                <a:schemeClr val="tx1"/>
              </a:solidFill>
            </a:endParaRPr>
          </a:p>
        </p:txBody>
      </p:sp>
      <p:sp>
        <p:nvSpPr>
          <p:cNvPr id="39" name="Rectangle: Rounded Corners 38">
            <a:extLst>
              <a:ext uri="{FF2B5EF4-FFF2-40B4-BE49-F238E27FC236}">
                <a16:creationId xmlns:a16="http://schemas.microsoft.com/office/drawing/2014/main" id="{C3BB22BB-EB3D-CD0D-A7A3-7133AFD2F77D}"/>
              </a:ext>
            </a:extLst>
          </p:cNvPr>
          <p:cNvSpPr/>
          <p:nvPr/>
        </p:nvSpPr>
        <p:spPr>
          <a:xfrm>
            <a:off x="411754" y="8099045"/>
            <a:ext cx="989307" cy="2073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Nitrogen</a:t>
            </a:r>
            <a:endParaRPr lang="en-SG" sz="600" b="1" dirty="0">
              <a:solidFill>
                <a:schemeClr val="tx1"/>
              </a:solidFill>
            </a:endParaRPr>
          </a:p>
        </p:txBody>
      </p:sp>
      <p:sp>
        <p:nvSpPr>
          <p:cNvPr id="41" name="Rectangle: Rounded Corners 40">
            <a:extLst>
              <a:ext uri="{FF2B5EF4-FFF2-40B4-BE49-F238E27FC236}">
                <a16:creationId xmlns:a16="http://schemas.microsoft.com/office/drawing/2014/main" id="{4D7D1D0A-3C0D-5032-9DA2-8172EEC196A0}"/>
              </a:ext>
            </a:extLst>
          </p:cNvPr>
          <p:cNvSpPr/>
          <p:nvPr/>
        </p:nvSpPr>
        <p:spPr>
          <a:xfrm>
            <a:off x="4757958" y="8082304"/>
            <a:ext cx="1253077" cy="2263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latin typeface="Arial" panose="020B0604020202020204" pitchFamily="34" charset="0"/>
                <a:cs typeface="Arial" panose="020B0604020202020204" pitchFamily="34" charset="0"/>
              </a:rPr>
              <a:t>Calcium </a:t>
            </a:r>
            <a:endParaRPr lang="en-SG" sz="900" b="1" dirty="0">
              <a:solidFill>
                <a:schemeClr val="tx1"/>
              </a:solidFill>
              <a:latin typeface="Arial" panose="020B0604020202020204" pitchFamily="34" charset="0"/>
              <a:cs typeface="Arial" panose="020B0604020202020204" pitchFamily="34" charset="0"/>
            </a:endParaRPr>
          </a:p>
          <a:p>
            <a:pPr algn="ctr"/>
            <a:endParaRPr lang="en-SG" sz="900" dirty="0">
              <a:solidFill>
                <a:schemeClr val="tx1"/>
              </a:solidFill>
            </a:endParaRPr>
          </a:p>
        </p:txBody>
      </p:sp>
      <p:grpSp>
        <p:nvGrpSpPr>
          <p:cNvPr id="47" name="Group 46">
            <a:extLst>
              <a:ext uri="{FF2B5EF4-FFF2-40B4-BE49-F238E27FC236}">
                <a16:creationId xmlns:a16="http://schemas.microsoft.com/office/drawing/2014/main" id="{3777D3E5-7E0A-8B45-885B-F09CFDD95C37}"/>
              </a:ext>
            </a:extLst>
          </p:cNvPr>
          <p:cNvGrpSpPr/>
          <p:nvPr/>
        </p:nvGrpSpPr>
        <p:grpSpPr>
          <a:xfrm>
            <a:off x="5957796" y="5691227"/>
            <a:ext cx="1331068" cy="1093324"/>
            <a:chOff x="5957796" y="5543549"/>
            <a:chExt cx="1331068" cy="1093324"/>
          </a:xfrm>
        </p:grpSpPr>
        <p:pic>
          <p:nvPicPr>
            <p:cNvPr id="40" name="Picture 39">
              <a:extLst>
                <a:ext uri="{FF2B5EF4-FFF2-40B4-BE49-F238E27FC236}">
                  <a16:creationId xmlns:a16="http://schemas.microsoft.com/office/drawing/2014/main" id="{32831371-9289-78F0-CEEB-054695C441D4}"/>
                </a:ext>
              </a:extLst>
            </p:cNvPr>
            <p:cNvPicPr preferRelativeResize="0">
              <a:picLocks/>
            </p:cNvPicPr>
            <p:nvPr/>
          </p:nvPicPr>
          <p:blipFill>
            <a:blip r:embed="rId11"/>
            <a:srcRect l="7507" t="25768" r="7607" b="16449"/>
            <a:stretch/>
          </p:blipFill>
          <p:spPr>
            <a:xfrm>
              <a:off x="5957796" y="5550578"/>
              <a:ext cx="1331068" cy="1086295"/>
            </a:xfrm>
            <a:prstGeom prst="rect">
              <a:avLst/>
            </a:prstGeom>
          </p:spPr>
        </p:pic>
        <p:pic>
          <p:nvPicPr>
            <p:cNvPr id="43" name="Picture 42">
              <a:extLst>
                <a:ext uri="{FF2B5EF4-FFF2-40B4-BE49-F238E27FC236}">
                  <a16:creationId xmlns:a16="http://schemas.microsoft.com/office/drawing/2014/main" id="{1353951F-6632-11F0-26C8-909E1B843A11}"/>
                </a:ext>
              </a:extLst>
            </p:cNvPr>
            <p:cNvPicPr preferRelativeResize="0">
              <a:picLocks/>
            </p:cNvPicPr>
            <p:nvPr/>
          </p:nvPicPr>
          <p:blipFill>
            <a:blip r:embed="rId11"/>
            <a:srcRect l="9676" t="28337" r="76940" b="69424"/>
            <a:stretch/>
          </p:blipFill>
          <p:spPr>
            <a:xfrm>
              <a:off x="5957796" y="5543549"/>
              <a:ext cx="209862" cy="88745"/>
            </a:xfrm>
            <a:prstGeom prst="rect">
              <a:avLst/>
            </a:prstGeom>
          </p:spPr>
        </p:pic>
      </p:grpSp>
      <p:grpSp>
        <p:nvGrpSpPr>
          <p:cNvPr id="34" name="Group 33">
            <a:extLst>
              <a:ext uri="{FF2B5EF4-FFF2-40B4-BE49-F238E27FC236}">
                <a16:creationId xmlns:a16="http://schemas.microsoft.com/office/drawing/2014/main" id="{B1A58092-24B8-7A08-65FF-3EA2B00E8AAB}"/>
              </a:ext>
            </a:extLst>
          </p:cNvPr>
          <p:cNvGrpSpPr/>
          <p:nvPr/>
        </p:nvGrpSpPr>
        <p:grpSpPr>
          <a:xfrm>
            <a:off x="2284462" y="10363200"/>
            <a:ext cx="3057874" cy="324156"/>
            <a:chOff x="3419" y="-33338"/>
            <a:chExt cx="1109072" cy="210139"/>
          </a:xfrm>
        </p:grpSpPr>
        <p:sp>
          <p:nvSpPr>
            <p:cNvPr id="48" name="Freeform 11">
              <a:extLst>
                <a:ext uri="{FF2B5EF4-FFF2-40B4-BE49-F238E27FC236}">
                  <a16:creationId xmlns:a16="http://schemas.microsoft.com/office/drawing/2014/main" id="{0147E991-2B31-C902-E99C-DF5E00C7174C}"/>
                </a:ext>
              </a:extLst>
            </p:cNvPr>
            <p:cNvSpPr/>
            <p:nvPr/>
          </p:nvSpPr>
          <p:spPr>
            <a:xfrm>
              <a:off x="11192" y="-33338"/>
              <a:ext cx="1101299" cy="203200"/>
            </a:xfrm>
            <a:custGeom>
              <a:avLst/>
              <a:gdLst/>
              <a:ahLst/>
              <a:cxnLst/>
              <a:rect l="l" t="t" r="r" b="b"/>
              <a:pathLst>
                <a:path w="1101299" h="203200">
                  <a:moveTo>
                    <a:pt x="93215" y="0"/>
                  </a:moveTo>
                  <a:lnTo>
                    <a:pt x="1008084" y="0"/>
                  </a:lnTo>
                  <a:cubicBezTo>
                    <a:pt x="1059566" y="0"/>
                    <a:pt x="1101299" y="41734"/>
                    <a:pt x="1101299" y="93215"/>
                  </a:cubicBezTo>
                  <a:lnTo>
                    <a:pt x="1101299" y="109985"/>
                  </a:lnTo>
                  <a:cubicBezTo>
                    <a:pt x="1101299" y="161466"/>
                    <a:pt x="1059566" y="203200"/>
                    <a:pt x="1008084" y="203200"/>
                  </a:cubicBezTo>
                  <a:lnTo>
                    <a:pt x="93215" y="203200"/>
                  </a:lnTo>
                  <a:cubicBezTo>
                    <a:pt x="41734" y="203200"/>
                    <a:pt x="0" y="161466"/>
                    <a:pt x="0" y="109985"/>
                  </a:cubicBezTo>
                  <a:lnTo>
                    <a:pt x="0" y="93215"/>
                  </a:lnTo>
                  <a:cubicBezTo>
                    <a:pt x="0" y="41734"/>
                    <a:pt x="41734" y="0"/>
                    <a:pt x="93215" y="0"/>
                  </a:cubicBezTo>
                  <a:close/>
                </a:path>
              </a:pathLst>
            </a:custGeom>
            <a:noFill/>
          </p:spPr>
          <p:txBody>
            <a:bodyPr/>
            <a:lstStyle/>
            <a:p>
              <a:endParaRPr lang="en-SG" sz="1200" dirty="0"/>
            </a:p>
          </p:txBody>
        </p:sp>
        <p:sp>
          <p:nvSpPr>
            <p:cNvPr id="50" name="TextBox 49">
              <a:extLst>
                <a:ext uri="{FF2B5EF4-FFF2-40B4-BE49-F238E27FC236}">
                  <a16:creationId xmlns:a16="http://schemas.microsoft.com/office/drawing/2014/main" id="{62C9BA27-390C-11DC-78BE-FA552A4AD364}"/>
                </a:ext>
              </a:extLst>
            </p:cNvPr>
            <p:cNvSpPr txBox="1"/>
            <p:nvPr/>
          </p:nvSpPr>
          <p:spPr>
            <a:xfrm>
              <a:off x="3419" y="22743"/>
              <a:ext cx="1101299" cy="154058"/>
            </a:xfrm>
            <a:prstGeom prst="rect">
              <a:avLst/>
            </a:prstGeom>
          </p:spPr>
          <p:txBody>
            <a:bodyPr lIns="24884" tIns="24884" rIns="24884" bIns="24884" rtlCol="0" anchor="ctr"/>
            <a:lstStyle/>
            <a:p>
              <a:pPr algn="ctr">
                <a:lnSpc>
                  <a:spcPts val="1372"/>
                </a:lnSpc>
              </a:pPr>
              <a:r>
                <a:rPr lang="en-US" sz="1200" dirty="0">
                  <a:solidFill>
                    <a:srgbClr val="000000"/>
                  </a:solidFill>
                  <a:ea typeface="Arial Bold"/>
                  <a:cs typeface="Arial Bold"/>
                  <a:sym typeface="Arial Bold"/>
                </a:rPr>
                <a:t>Page 2</a:t>
              </a:r>
            </a:p>
          </p:txBody>
        </p:sp>
      </p:grpSp>
      <p:sp>
        <p:nvSpPr>
          <p:cNvPr id="52" name="Rounded Rectangle 6">
            <a:extLst>
              <a:ext uri="{FF2B5EF4-FFF2-40B4-BE49-F238E27FC236}">
                <a16:creationId xmlns:a16="http://schemas.microsoft.com/office/drawing/2014/main" id="{D767FBE0-A146-5DC7-E289-98CBAB43690B}"/>
              </a:ext>
            </a:extLst>
          </p:cNvPr>
          <p:cNvSpPr/>
          <p:nvPr/>
        </p:nvSpPr>
        <p:spPr>
          <a:xfrm>
            <a:off x="196408" y="4915381"/>
            <a:ext cx="6952526" cy="247717"/>
          </a:xfrm>
          <a:prstGeom prst="roundRect">
            <a:avLst>
              <a:gd name="adj" fmla="val 50000"/>
            </a:avLst>
          </a:prstGeom>
          <a:solidFill>
            <a:srgbClr val="979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5934"/>
            <a:r>
              <a:rPr lang="en-US" sz="11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Nutrient Deficiency Symptoms in Hydroponics </a:t>
            </a:r>
          </a:p>
        </p:txBody>
      </p:sp>
      <p:sp>
        <p:nvSpPr>
          <p:cNvPr id="2" name="Rectangle 1">
            <a:extLst>
              <a:ext uri="{FF2B5EF4-FFF2-40B4-BE49-F238E27FC236}">
                <a16:creationId xmlns:a16="http://schemas.microsoft.com/office/drawing/2014/main" id="{5032A50A-D24A-8AF9-7150-096FBF02975B}"/>
              </a:ext>
            </a:extLst>
          </p:cNvPr>
          <p:cNvSpPr/>
          <p:nvPr/>
        </p:nvSpPr>
        <p:spPr>
          <a:xfrm>
            <a:off x="3126808" y="1292164"/>
            <a:ext cx="4145532" cy="32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20BAF482-9F8B-EFD5-9B55-3BD83AECD881}"/>
              </a:ext>
            </a:extLst>
          </p:cNvPr>
          <p:cNvSpPr txBox="1"/>
          <p:nvPr/>
        </p:nvSpPr>
        <p:spPr>
          <a:xfrm>
            <a:off x="3126808" y="4507875"/>
            <a:ext cx="4322267" cy="369332"/>
          </a:xfrm>
          <a:prstGeom prst="rect">
            <a:avLst/>
          </a:prstGeom>
          <a:noFill/>
        </p:spPr>
        <p:txBody>
          <a:bodyPr wrap="square" rtlCol="0">
            <a:spAutoFit/>
          </a:bodyPr>
          <a:lstStyle>
            <a:defPPr>
              <a:defRPr lang="en-US"/>
            </a:defPPr>
            <a:lvl1pPr>
              <a:defRPr sz="1000" b="0" i="0">
                <a:solidFill>
                  <a:srgbClr val="454953"/>
                </a:solidFill>
                <a:effectLst/>
                <a:latin typeface="Inter"/>
              </a:defRPr>
            </a:lvl1pPr>
          </a:lstStyle>
          <a:p>
            <a:r>
              <a:rPr lang="en-US" sz="900" dirty="0">
                <a:solidFill>
                  <a:schemeClr val="tx1"/>
                </a:solidFill>
                <a:latin typeface="Arial" panose="020B0604020202020204" pitchFamily="34" charset="0"/>
                <a:cs typeface="Arial" panose="020B0604020202020204" pitchFamily="34" charset="0"/>
              </a:rPr>
              <a:t>Older/Matures leaves are fully expanded with a darker green colour and thicker, more rigid texture compared to young leaves</a:t>
            </a:r>
            <a:endParaRPr lang="en-SG" sz="900"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824112B-948A-CC93-1F7C-6BBEEA5F05BB}"/>
              </a:ext>
            </a:extLst>
          </p:cNvPr>
          <p:cNvSpPr txBox="1"/>
          <p:nvPr/>
        </p:nvSpPr>
        <p:spPr>
          <a:xfrm>
            <a:off x="3139871" y="1268914"/>
            <a:ext cx="3254417" cy="246221"/>
          </a:xfrm>
          <a:prstGeom prst="rect">
            <a:avLst/>
          </a:prstGeom>
          <a:noFill/>
        </p:spPr>
        <p:txBody>
          <a:bodyPr wrap="none" rtlCol="0">
            <a:spAutoFit/>
          </a:bodyPr>
          <a:lstStyle/>
          <a:p>
            <a:r>
              <a:rPr lang="en-SG" sz="1000" b="1" dirty="0">
                <a:latin typeface="Arial" panose="020B0604020202020204" pitchFamily="34" charset="0"/>
                <a:cs typeface="Arial" panose="020B0604020202020204" pitchFamily="34" charset="0"/>
              </a:rPr>
              <a:t>Figure 1. </a:t>
            </a:r>
            <a:r>
              <a:rPr lang="en-SG" sz="1000" dirty="0">
                <a:latin typeface="Arial" panose="020B0604020202020204" pitchFamily="34" charset="0"/>
                <a:cs typeface="Arial" panose="020B0604020202020204" pitchFamily="34" charset="0"/>
              </a:rPr>
              <a:t>Flow chart to identifying nutrient deficiencies</a:t>
            </a:r>
          </a:p>
        </p:txBody>
      </p:sp>
      <p:sp>
        <p:nvSpPr>
          <p:cNvPr id="9" name="Title 20">
            <a:extLst>
              <a:ext uri="{FF2B5EF4-FFF2-40B4-BE49-F238E27FC236}">
                <a16:creationId xmlns:a16="http://schemas.microsoft.com/office/drawing/2014/main" id="{4975353E-B35B-7432-5DF3-7D613D676A2E}"/>
              </a:ext>
            </a:extLst>
          </p:cNvPr>
          <p:cNvSpPr>
            <a:spLocks noGrp="1"/>
          </p:cNvSpPr>
          <p:nvPr>
            <p:ph type="title"/>
          </p:nvPr>
        </p:nvSpPr>
        <p:spPr>
          <a:xfrm>
            <a:off x="804327" y="350027"/>
            <a:ext cx="7206001" cy="447779"/>
          </a:xfrm>
        </p:spPr>
        <p:txBody>
          <a:bodyPr>
            <a:noAutofit/>
          </a:bodyPr>
          <a:lstStyle/>
          <a:p>
            <a:r>
              <a:rPr lang="en-SG" sz="1800" b="1" dirty="0">
                <a:latin typeface="Arial" panose="020B0604020202020204" pitchFamily="34" charset="0"/>
                <a:cs typeface="Arial" panose="020B0604020202020204" pitchFamily="34" charset="0"/>
              </a:rPr>
              <a:t>Plant Nutrient Management  For Hydroponic Cultivation</a:t>
            </a:r>
          </a:p>
        </p:txBody>
      </p:sp>
      <p:pic>
        <p:nvPicPr>
          <p:cNvPr id="6" name="Picture 5" descr="A diagram of a diagram&#10;&#10;AI-generated content may be incorrect.">
            <a:extLst>
              <a:ext uri="{FF2B5EF4-FFF2-40B4-BE49-F238E27FC236}">
                <a16:creationId xmlns:a16="http://schemas.microsoft.com/office/drawing/2014/main" id="{9E940CF8-71D3-373C-760E-0641E7B253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2662" y="1668181"/>
            <a:ext cx="3958615" cy="2678017"/>
          </a:xfrm>
          <a:prstGeom prst="rect">
            <a:avLst/>
          </a:prstGeom>
        </p:spPr>
      </p:pic>
      <p:sp>
        <p:nvSpPr>
          <p:cNvPr id="3" name="TextBox 34">
            <a:extLst>
              <a:ext uri="{FF2B5EF4-FFF2-40B4-BE49-F238E27FC236}">
                <a16:creationId xmlns:a16="http://schemas.microsoft.com/office/drawing/2014/main" id="{2A8E3CBD-4E58-475B-5560-781FC72C6E4D}"/>
              </a:ext>
            </a:extLst>
          </p:cNvPr>
          <p:cNvSpPr txBox="1"/>
          <p:nvPr/>
        </p:nvSpPr>
        <p:spPr>
          <a:xfrm>
            <a:off x="5855450" y="10519926"/>
            <a:ext cx="1704225" cy="112018"/>
          </a:xfrm>
          <a:prstGeom prst="rect">
            <a:avLst/>
          </a:prstGeom>
        </p:spPr>
        <p:txBody>
          <a:bodyPr wrap="square" lIns="0" tIns="0" rIns="0" bIns="0" rtlCol="0" anchor="t">
            <a:spAutoFit/>
          </a:bodyPr>
          <a:lstStyle/>
          <a:p>
            <a:pPr algn="ctr">
              <a:lnSpc>
                <a:spcPts val="822"/>
              </a:lnSpc>
              <a:spcBef>
                <a:spcPct val="0"/>
              </a:spcBef>
            </a:pPr>
            <a:r>
              <a:rPr lang="en-US" sz="1200" dirty="0">
                <a:solidFill>
                  <a:srgbClr val="064030"/>
                </a:solidFill>
                <a:latin typeface="Arial Bold" panose="020B0704020202020204" pitchFamily="34" charset="0"/>
                <a:ea typeface="Arial Bold"/>
                <a:cs typeface="Arial Bold" panose="020B0704020202020204" pitchFamily="34" charset="0"/>
                <a:sym typeface="Arial Bold"/>
              </a:rPr>
              <a:t>Sep 2025</a:t>
            </a:r>
          </a:p>
        </p:txBody>
      </p:sp>
    </p:spTree>
    <p:extLst>
      <p:ext uri="{BB962C8B-B14F-4D97-AF65-F5344CB8AC3E}">
        <p14:creationId xmlns:p14="http://schemas.microsoft.com/office/powerpoint/2010/main" val="314594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777FF0A-6F8A-F5C2-A3FB-42FC67E4B1A8}"/>
              </a:ext>
            </a:extLst>
          </p:cNvPr>
          <p:cNvSpPr/>
          <p:nvPr/>
        </p:nvSpPr>
        <p:spPr>
          <a:xfrm>
            <a:off x="395412" y="7910831"/>
            <a:ext cx="3405233" cy="1783494"/>
          </a:xfrm>
          <a:prstGeom prst="roundRect">
            <a:avLst>
              <a:gd name="adj" fmla="val 7796"/>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Rounded Corners 18">
            <a:extLst>
              <a:ext uri="{FF2B5EF4-FFF2-40B4-BE49-F238E27FC236}">
                <a16:creationId xmlns:a16="http://schemas.microsoft.com/office/drawing/2014/main" id="{5FDBC591-CF8F-7BB4-3F00-795AA052255C}"/>
              </a:ext>
            </a:extLst>
          </p:cNvPr>
          <p:cNvSpPr/>
          <p:nvPr/>
        </p:nvSpPr>
        <p:spPr>
          <a:xfrm>
            <a:off x="3857414" y="7899656"/>
            <a:ext cx="3330464" cy="1682651"/>
          </a:xfrm>
          <a:prstGeom prst="roundRect">
            <a:avLst>
              <a:gd name="adj" fmla="val 779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EF807CA5-288F-9A3E-350B-7718A0133BC8}"/>
              </a:ext>
            </a:extLst>
          </p:cNvPr>
          <p:cNvSpPr/>
          <p:nvPr/>
        </p:nvSpPr>
        <p:spPr>
          <a:xfrm>
            <a:off x="319240" y="850008"/>
            <a:ext cx="6943573" cy="3693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p>
        </p:txBody>
      </p:sp>
      <p:sp>
        <p:nvSpPr>
          <p:cNvPr id="31" name="TextBox 30">
            <a:extLst>
              <a:ext uri="{FF2B5EF4-FFF2-40B4-BE49-F238E27FC236}">
                <a16:creationId xmlns:a16="http://schemas.microsoft.com/office/drawing/2014/main" id="{70FEE0E6-FFF0-865A-C3FF-F99BE8848A98}"/>
              </a:ext>
            </a:extLst>
          </p:cNvPr>
          <p:cNvSpPr txBox="1"/>
          <p:nvPr/>
        </p:nvSpPr>
        <p:spPr>
          <a:xfrm>
            <a:off x="395412" y="901998"/>
            <a:ext cx="5578216" cy="276999"/>
          </a:xfrm>
          <a:prstGeom prst="rect">
            <a:avLst/>
          </a:prstGeom>
          <a:noFill/>
        </p:spPr>
        <p:txBody>
          <a:bodyPr wrap="square">
            <a:spAutoFit/>
          </a:bodyPr>
          <a:lstStyle/>
          <a:p>
            <a:r>
              <a:rPr lang="en-US" sz="1200" b="1" dirty="0">
                <a:solidFill>
                  <a:srgbClr val="F6F9E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pH and EC Management for Asian Leafy Greens </a:t>
            </a:r>
            <a:endParaRPr lang="en-SG" sz="1200" b="1" dirty="0">
              <a:solidFill>
                <a:srgbClr val="F6F9E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DE4E9314-8E48-67B0-805B-36A3C1E0D7F5}"/>
              </a:ext>
            </a:extLst>
          </p:cNvPr>
          <p:cNvGrpSpPr/>
          <p:nvPr/>
        </p:nvGrpSpPr>
        <p:grpSpPr>
          <a:xfrm>
            <a:off x="2284462" y="10363200"/>
            <a:ext cx="3057874" cy="324156"/>
            <a:chOff x="3419" y="-33338"/>
            <a:chExt cx="1109072" cy="210139"/>
          </a:xfrm>
        </p:grpSpPr>
        <p:sp>
          <p:nvSpPr>
            <p:cNvPr id="4" name="Freeform 11">
              <a:extLst>
                <a:ext uri="{FF2B5EF4-FFF2-40B4-BE49-F238E27FC236}">
                  <a16:creationId xmlns:a16="http://schemas.microsoft.com/office/drawing/2014/main" id="{955FBD02-100C-23B3-4556-E478ADDC8540}"/>
                </a:ext>
              </a:extLst>
            </p:cNvPr>
            <p:cNvSpPr/>
            <p:nvPr/>
          </p:nvSpPr>
          <p:spPr>
            <a:xfrm>
              <a:off x="11192" y="-33338"/>
              <a:ext cx="1101299" cy="203200"/>
            </a:xfrm>
            <a:custGeom>
              <a:avLst/>
              <a:gdLst/>
              <a:ahLst/>
              <a:cxnLst/>
              <a:rect l="l" t="t" r="r" b="b"/>
              <a:pathLst>
                <a:path w="1101299" h="203200">
                  <a:moveTo>
                    <a:pt x="93215" y="0"/>
                  </a:moveTo>
                  <a:lnTo>
                    <a:pt x="1008084" y="0"/>
                  </a:lnTo>
                  <a:cubicBezTo>
                    <a:pt x="1059566" y="0"/>
                    <a:pt x="1101299" y="41734"/>
                    <a:pt x="1101299" y="93215"/>
                  </a:cubicBezTo>
                  <a:lnTo>
                    <a:pt x="1101299" y="109985"/>
                  </a:lnTo>
                  <a:cubicBezTo>
                    <a:pt x="1101299" y="161466"/>
                    <a:pt x="1059566" y="203200"/>
                    <a:pt x="1008084" y="203200"/>
                  </a:cubicBezTo>
                  <a:lnTo>
                    <a:pt x="93215" y="203200"/>
                  </a:lnTo>
                  <a:cubicBezTo>
                    <a:pt x="41734" y="203200"/>
                    <a:pt x="0" y="161466"/>
                    <a:pt x="0" y="109985"/>
                  </a:cubicBezTo>
                  <a:lnTo>
                    <a:pt x="0" y="93215"/>
                  </a:lnTo>
                  <a:cubicBezTo>
                    <a:pt x="0" y="41734"/>
                    <a:pt x="41734" y="0"/>
                    <a:pt x="93215" y="0"/>
                  </a:cubicBezTo>
                  <a:close/>
                </a:path>
              </a:pathLst>
            </a:custGeom>
            <a:noFill/>
          </p:spPr>
          <p:txBody>
            <a:bodyPr/>
            <a:lstStyle/>
            <a:p>
              <a:endParaRPr lang="en-SG" sz="1200" dirty="0"/>
            </a:p>
          </p:txBody>
        </p:sp>
        <p:sp>
          <p:nvSpPr>
            <p:cNvPr id="12" name="TextBox 11">
              <a:extLst>
                <a:ext uri="{FF2B5EF4-FFF2-40B4-BE49-F238E27FC236}">
                  <a16:creationId xmlns:a16="http://schemas.microsoft.com/office/drawing/2014/main" id="{731850A4-CB25-7995-D6DD-709B011CB0BF}"/>
                </a:ext>
              </a:extLst>
            </p:cNvPr>
            <p:cNvSpPr txBox="1"/>
            <p:nvPr/>
          </p:nvSpPr>
          <p:spPr>
            <a:xfrm>
              <a:off x="3419" y="22743"/>
              <a:ext cx="1101299" cy="154058"/>
            </a:xfrm>
            <a:prstGeom prst="rect">
              <a:avLst/>
            </a:prstGeom>
          </p:spPr>
          <p:txBody>
            <a:bodyPr lIns="24884" tIns="24884" rIns="24884" bIns="24884" rtlCol="0" anchor="ctr"/>
            <a:lstStyle/>
            <a:p>
              <a:pPr algn="ctr">
                <a:lnSpc>
                  <a:spcPts val="1372"/>
                </a:lnSpc>
              </a:pPr>
              <a:r>
                <a:rPr lang="en-US" sz="1200" dirty="0">
                  <a:solidFill>
                    <a:srgbClr val="000000"/>
                  </a:solidFill>
                  <a:ea typeface="Arial Bold"/>
                  <a:cs typeface="Arial Bold"/>
                  <a:sym typeface="Arial Bold"/>
                </a:rPr>
                <a:t>Page 3</a:t>
              </a:r>
            </a:p>
          </p:txBody>
        </p:sp>
      </p:grpSp>
      <p:sp>
        <p:nvSpPr>
          <p:cNvPr id="28" name="TextBox 27">
            <a:extLst>
              <a:ext uri="{FF2B5EF4-FFF2-40B4-BE49-F238E27FC236}">
                <a16:creationId xmlns:a16="http://schemas.microsoft.com/office/drawing/2014/main" id="{4E450F8C-E0CF-0CDF-5E0A-9A847BA549DD}"/>
              </a:ext>
            </a:extLst>
          </p:cNvPr>
          <p:cNvSpPr txBox="1"/>
          <p:nvPr/>
        </p:nvSpPr>
        <p:spPr>
          <a:xfrm>
            <a:off x="172837" y="1345306"/>
            <a:ext cx="3684577" cy="2423740"/>
          </a:xfrm>
          <a:prstGeom prst="rect">
            <a:avLst/>
          </a:prstGeom>
          <a:noFill/>
        </p:spPr>
        <p:txBody>
          <a:bodyPr wrap="square">
            <a:spAutoFit/>
          </a:bodyPr>
          <a:lstStyle/>
          <a:p>
            <a:pPr algn="just">
              <a:spcAft>
                <a:spcPts val="300"/>
              </a:spcAft>
            </a:pPr>
            <a:r>
              <a:rPr lang="en-US" sz="1200" dirty="0">
                <a:latin typeface="Arial" panose="020B0604020202020204" pitchFamily="34" charset="0"/>
                <a:cs typeface="Arial" panose="020B0604020202020204" pitchFamily="34" charset="0"/>
              </a:rPr>
              <a:t>For Asian leafy greens, maintaining the correct EC and pH is essential for nutrient uptake and healthy growth. Even with proper fertilisation and correct EC, your leafy greens may show deficiency symptoms if pH levels drift outside the optimal range. In general, these crops perform best in the slightly acidic range </a:t>
            </a:r>
            <a:r>
              <a:rPr lang="en-US" sz="1200" dirty="0" err="1">
                <a:latin typeface="Arial" panose="020B0604020202020204" pitchFamily="34" charset="0"/>
                <a:cs typeface="Arial" panose="020B0604020202020204" pitchFamily="34" charset="0"/>
              </a:rPr>
              <a:t>ie</a:t>
            </a:r>
            <a:r>
              <a:rPr lang="en-US" sz="1200" dirty="0">
                <a:latin typeface="Arial" panose="020B0604020202020204" pitchFamily="34" charset="0"/>
                <a:cs typeface="Arial" panose="020B0604020202020204" pitchFamily="34" charset="0"/>
              </a:rPr>
              <a:t> pH 5.5- 6.5. (Table 2). </a:t>
            </a:r>
          </a:p>
          <a:p>
            <a:pPr algn="just">
              <a:spcAft>
                <a:spcPts val="300"/>
              </a:spcAft>
            </a:pPr>
            <a:r>
              <a:rPr lang="en-US" sz="1200" dirty="0">
                <a:latin typeface="Arial" panose="020B0604020202020204" pitchFamily="34" charset="0"/>
                <a:cs typeface="Arial" panose="020B0604020202020204" pitchFamily="34" charset="0"/>
              </a:rPr>
              <a:t>Check pH levels daily, especially during periods of rapid growth when plants take up nutrients quickly.</a:t>
            </a:r>
          </a:p>
          <a:p>
            <a:pPr algn="just">
              <a:spcAft>
                <a:spcPts val="600"/>
              </a:spcAft>
            </a:pPr>
            <a:r>
              <a:rPr lang="en-US" sz="1200" dirty="0">
                <a:latin typeface="Arial" panose="020B0604020202020204" pitchFamily="34" charset="0"/>
                <a:cs typeface="Arial" panose="020B0604020202020204" pitchFamily="34" charset="0"/>
              </a:rPr>
              <a:t>If your leafy greens show nutrient deficiency signs despite regular fertilisation, check your pH levels first before adjusting your nutrient formula.</a:t>
            </a:r>
          </a:p>
        </p:txBody>
      </p:sp>
      <p:sp>
        <p:nvSpPr>
          <p:cNvPr id="33" name="TextBox 32">
            <a:extLst>
              <a:ext uri="{FF2B5EF4-FFF2-40B4-BE49-F238E27FC236}">
                <a16:creationId xmlns:a16="http://schemas.microsoft.com/office/drawing/2014/main" id="{746509CF-71F6-61B6-0A3C-4BBF81742154}"/>
              </a:ext>
            </a:extLst>
          </p:cNvPr>
          <p:cNvSpPr txBox="1"/>
          <p:nvPr/>
        </p:nvSpPr>
        <p:spPr>
          <a:xfrm>
            <a:off x="319240" y="3751037"/>
            <a:ext cx="6144535" cy="276999"/>
          </a:xfrm>
          <a:prstGeom prst="rect">
            <a:avLst/>
          </a:prstGeom>
          <a:noFill/>
        </p:spPr>
        <p:txBody>
          <a:bodyPr wrap="square" rtlCol="0">
            <a:spAutoFit/>
          </a:bodyPr>
          <a:lstStyle/>
          <a:p>
            <a:r>
              <a:rPr lang="en-SG" sz="1200" b="1" dirty="0">
                <a:latin typeface="Arial" panose="020B0604020202020204" pitchFamily="34" charset="0"/>
                <a:cs typeface="Arial" panose="020B0604020202020204" pitchFamily="34" charset="0"/>
              </a:rPr>
              <a:t>Table 2.</a:t>
            </a:r>
            <a:r>
              <a:rPr lang="en-SG" sz="1200" b="1" i="0" dirty="0">
                <a:solidFill>
                  <a:srgbClr val="454953"/>
                </a:solidFill>
                <a:effectLst/>
                <a:latin typeface="Inter"/>
              </a:rPr>
              <a:t> </a:t>
            </a:r>
            <a:r>
              <a:rPr lang="en-US" sz="1200" i="0" dirty="0">
                <a:effectLst/>
                <a:latin typeface="Arial" panose="020B0604020202020204" pitchFamily="34" charset="0"/>
                <a:cs typeface="Arial" panose="020B0604020202020204" pitchFamily="34" charset="0"/>
              </a:rPr>
              <a:t>Recommended</a:t>
            </a:r>
            <a:r>
              <a:rPr lang="en-US" sz="1200" i="0" dirty="0">
                <a:solidFill>
                  <a:srgbClr val="454953"/>
                </a:solidFill>
                <a:effectLst/>
                <a:latin typeface="Arial" panose="020B0604020202020204" pitchFamily="34" charset="0"/>
                <a:cs typeface="Arial" panose="020B0604020202020204" pitchFamily="34" charset="0"/>
              </a:rPr>
              <a:t> </a:t>
            </a:r>
            <a:r>
              <a:rPr lang="en-US" sz="1200" i="0" dirty="0">
                <a:effectLst/>
                <a:latin typeface="Arial" panose="020B0604020202020204" pitchFamily="34" charset="0"/>
                <a:cs typeface="Arial" panose="020B0604020202020204" pitchFamily="34" charset="0"/>
              </a:rPr>
              <a:t>EC and pH Ranges for Asian Greens in Hydroponics</a:t>
            </a:r>
            <a:endParaRPr lang="en-SG" sz="12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A6AC8C41-0896-5F84-E49B-396434881C3F}"/>
              </a:ext>
            </a:extLst>
          </p:cNvPr>
          <p:cNvGraphicFramePr>
            <a:graphicFrameLocks noGrp="1"/>
          </p:cNvGraphicFramePr>
          <p:nvPr>
            <p:extLst>
              <p:ext uri="{D42A27DB-BD31-4B8C-83A1-F6EECF244321}">
                <p14:modId xmlns:p14="http://schemas.microsoft.com/office/powerpoint/2010/main" val="2232466281"/>
              </p:ext>
            </p:extLst>
          </p:nvPr>
        </p:nvGraphicFramePr>
        <p:xfrm>
          <a:off x="389061" y="4046478"/>
          <a:ext cx="6773542" cy="3383280"/>
        </p:xfrm>
        <a:graphic>
          <a:graphicData uri="http://schemas.openxmlformats.org/drawingml/2006/table">
            <a:tbl>
              <a:tblPr/>
              <a:tblGrid>
                <a:gridCol w="978083">
                  <a:extLst>
                    <a:ext uri="{9D8B030D-6E8A-4147-A177-3AD203B41FA5}">
                      <a16:colId xmlns:a16="http://schemas.microsoft.com/office/drawing/2014/main" val="4150705784"/>
                    </a:ext>
                  </a:extLst>
                </a:gridCol>
                <a:gridCol w="2320803">
                  <a:extLst>
                    <a:ext uri="{9D8B030D-6E8A-4147-A177-3AD203B41FA5}">
                      <a16:colId xmlns:a16="http://schemas.microsoft.com/office/drawing/2014/main" val="2468681423"/>
                    </a:ext>
                  </a:extLst>
                </a:gridCol>
                <a:gridCol w="1063701">
                  <a:extLst>
                    <a:ext uri="{9D8B030D-6E8A-4147-A177-3AD203B41FA5}">
                      <a16:colId xmlns:a16="http://schemas.microsoft.com/office/drawing/2014/main" val="1004514597"/>
                    </a:ext>
                  </a:extLst>
                </a:gridCol>
                <a:gridCol w="977746">
                  <a:extLst>
                    <a:ext uri="{9D8B030D-6E8A-4147-A177-3AD203B41FA5}">
                      <a16:colId xmlns:a16="http://schemas.microsoft.com/office/drawing/2014/main" val="597856510"/>
                    </a:ext>
                  </a:extLst>
                </a:gridCol>
                <a:gridCol w="1433209">
                  <a:extLst>
                    <a:ext uri="{9D8B030D-6E8A-4147-A177-3AD203B41FA5}">
                      <a16:colId xmlns:a16="http://schemas.microsoft.com/office/drawing/2014/main" val="1955972208"/>
                    </a:ext>
                  </a:extLst>
                </a:gridCol>
              </a:tblGrid>
              <a:tr h="370686">
                <a:tc>
                  <a:txBody>
                    <a:bodyPr/>
                    <a:lstStyle/>
                    <a:p>
                      <a:pPr algn="ctr" fontAlgn="ctr"/>
                      <a:r>
                        <a:rPr lang="en-US" sz="1100" b="1" dirty="0">
                          <a:solidFill>
                            <a:schemeClr val="tx1"/>
                          </a:solidFill>
                          <a:effectLst/>
                          <a:latin typeface="Arial" panose="020B0604020202020204" pitchFamily="34" charset="0"/>
                          <a:cs typeface="Arial" panose="020B0604020202020204" pitchFamily="34" charset="0"/>
                        </a:rPr>
                        <a:t>T</a:t>
                      </a:r>
                      <a:r>
                        <a:rPr lang="en-SG" sz="1100" b="1" dirty="0">
                          <a:solidFill>
                            <a:schemeClr val="tx1"/>
                          </a:solidFill>
                          <a:effectLst/>
                          <a:latin typeface="Arial" panose="020B0604020202020204" pitchFamily="34" charset="0"/>
                          <a:cs typeface="Arial" panose="020B0604020202020204" pitchFamily="34" charset="0"/>
                        </a:rPr>
                        <a:t>ype of Crops</a:t>
                      </a:r>
                      <a:endParaRPr lang="en-SG" sz="1100" dirty="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en-SG" sz="1100" dirty="0">
                        <a:solidFill>
                          <a:schemeClr val="tx1"/>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SG" sz="1100" b="1" dirty="0">
                          <a:solidFill>
                            <a:schemeClr val="tx1"/>
                          </a:solidFill>
                          <a:effectLst/>
                          <a:latin typeface="Arial" panose="020B0604020202020204" pitchFamily="34" charset="0"/>
                          <a:cs typeface="Arial" panose="020B0604020202020204" pitchFamily="34" charset="0"/>
                        </a:rPr>
                        <a:t>EC (* </a:t>
                      </a:r>
                      <a:r>
                        <a:rPr lang="en-SG" sz="1100" b="1" kern="1200" dirty="0">
                          <a:solidFill>
                            <a:schemeClr val="tx1"/>
                          </a:solidFill>
                          <a:effectLst/>
                          <a:latin typeface="Arial" panose="020B0604020202020204" pitchFamily="34" charset="0"/>
                          <a:ea typeface="+mn-ea"/>
                          <a:cs typeface="Arial" panose="020B0604020202020204" pitchFamily="34" charset="0"/>
                        </a:rPr>
                        <a:t>mS/cm</a:t>
                      </a:r>
                      <a:r>
                        <a:rPr lang="en-SG" sz="1100" kern="1200" dirty="0">
                          <a:solidFill>
                            <a:schemeClr val="tx1"/>
                          </a:solidFill>
                          <a:effectLst/>
                          <a:latin typeface="Arial" panose="020B0604020202020204" pitchFamily="34" charset="0"/>
                          <a:ea typeface="+mn-ea"/>
                          <a:cs typeface="Arial" panose="020B0604020202020204" pitchFamily="34" charset="0"/>
                        </a:rPr>
                        <a:t>)</a:t>
                      </a:r>
                      <a:endParaRPr lang="en-SG" sz="1100" b="1" dirty="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SG" sz="1100" b="1" dirty="0">
                          <a:solidFill>
                            <a:schemeClr val="tx1"/>
                          </a:solidFill>
                          <a:effectLst/>
                          <a:latin typeface="Arial" panose="020B0604020202020204" pitchFamily="34" charset="0"/>
                          <a:cs typeface="Arial" panose="020B0604020202020204" pitchFamily="34" charset="0"/>
                        </a:rPr>
                        <a:t>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1" kern="1200" dirty="0">
                          <a:solidFill>
                            <a:schemeClr val="tx1"/>
                          </a:solidFill>
                          <a:effectLst/>
                          <a:latin typeface="Arial" panose="020B0604020202020204" pitchFamily="34" charset="0"/>
                          <a:ea typeface="+mn-ea"/>
                          <a:cs typeface="Arial" panose="020B0604020202020204" pitchFamily="34" charset="0"/>
                        </a:rPr>
                        <a:t>Remark</a:t>
                      </a:r>
                      <a:endParaRPr lang="en-SG" sz="1100" b="1"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527181"/>
                  </a:ext>
                </a:extLst>
              </a:tr>
              <a:tr h="953193">
                <a:tc>
                  <a:txBody>
                    <a:bodyPr/>
                    <a:lstStyle/>
                    <a:p>
                      <a:pPr fontAlgn="ctr"/>
                      <a:r>
                        <a:rPr lang="en-US" sz="1100" b="1" kern="1200" dirty="0">
                          <a:solidFill>
                            <a:schemeClr val="tx1"/>
                          </a:solidFill>
                          <a:effectLst/>
                          <a:latin typeface="Arial" panose="020B0604020202020204" pitchFamily="34" charset="0"/>
                          <a:ea typeface="+mn-ea"/>
                          <a:cs typeface="Arial" panose="020B0604020202020204" pitchFamily="34" charset="0"/>
                        </a:rPr>
                        <a:t>Brassicas family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5934"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Bok choy (</a:t>
                      </a:r>
                      <a:r>
                        <a:rPr lang="en-US" sz="1100" kern="1200" dirty="0" err="1">
                          <a:solidFill>
                            <a:schemeClr val="tx1"/>
                          </a:solidFill>
                          <a:effectLst/>
                          <a:latin typeface="Arial" panose="020B0604020202020204" pitchFamily="34" charset="0"/>
                          <a:ea typeface="+mn-ea"/>
                          <a:cs typeface="Arial" panose="020B0604020202020204" pitchFamily="34" charset="0"/>
                        </a:rPr>
                        <a:t>pak</a:t>
                      </a:r>
                      <a:r>
                        <a:rPr lang="en-US" sz="1100" kern="1200" dirty="0">
                          <a:solidFill>
                            <a:schemeClr val="tx1"/>
                          </a:solidFill>
                          <a:effectLst/>
                          <a:latin typeface="Arial" panose="020B0604020202020204" pitchFamily="34" charset="0"/>
                          <a:ea typeface="+mn-ea"/>
                          <a:cs typeface="Arial" panose="020B0604020202020204" pitchFamily="34" charset="0"/>
                        </a:rPr>
                        <a:t> choi), choy sum, gai </a:t>
                      </a:r>
                      <a:r>
                        <a:rPr lang="en-US" sz="1100" kern="1200" dirty="0" err="1">
                          <a:solidFill>
                            <a:schemeClr val="tx1"/>
                          </a:solidFill>
                          <a:effectLst/>
                          <a:latin typeface="Arial" panose="020B0604020202020204" pitchFamily="34" charset="0"/>
                          <a:ea typeface="+mn-ea"/>
                          <a:cs typeface="Arial" panose="020B0604020202020204" pitchFamily="34" charset="0"/>
                        </a:rPr>
                        <a:t>lan</a:t>
                      </a:r>
                      <a:r>
                        <a:rPr lang="en-US" sz="1100" kern="1200" dirty="0">
                          <a:solidFill>
                            <a:schemeClr val="tx1"/>
                          </a:solidFill>
                          <a:effectLst/>
                          <a:latin typeface="Arial" panose="020B0604020202020204" pitchFamily="34" charset="0"/>
                          <a:ea typeface="+mn-ea"/>
                          <a:cs typeface="Arial" panose="020B0604020202020204" pitchFamily="34" charset="0"/>
                        </a:rPr>
                        <a:t> (Chinese broccoli), napa cabbage (</a:t>
                      </a:r>
                      <a:r>
                        <a:rPr lang="en-US" sz="1100" kern="1200" dirty="0" err="1">
                          <a:solidFill>
                            <a:schemeClr val="tx1"/>
                          </a:solidFill>
                          <a:effectLst/>
                          <a:latin typeface="Arial" panose="020B0604020202020204" pitchFamily="34" charset="0"/>
                          <a:ea typeface="+mn-ea"/>
                          <a:cs typeface="Arial" panose="020B0604020202020204" pitchFamily="34" charset="0"/>
                        </a:rPr>
                        <a:t>wong</a:t>
                      </a:r>
                      <a:r>
                        <a:rPr lang="en-US" sz="1100" kern="1200" dirty="0">
                          <a:solidFill>
                            <a:schemeClr val="tx1"/>
                          </a:solidFill>
                          <a:effectLst/>
                          <a:latin typeface="Arial" panose="020B0604020202020204" pitchFamily="34" charset="0"/>
                          <a:ea typeface="+mn-ea"/>
                          <a:cs typeface="Arial" panose="020B0604020202020204" pitchFamily="34" charset="0"/>
                        </a:rPr>
                        <a:t> </a:t>
                      </a:r>
                      <a:r>
                        <a:rPr lang="en-US" sz="1100" kern="1200" dirty="0" err="1">
                          <a:solidFill>
                            <a:schemeClr val="tx1"/>
                          </a:solidFill>
                          <a:effectLst/>
                          <a:latin typeface="Arial" panose="020B0604020202020204" pitchFamily="34" charset="0"/>
                          <a:ea typeface="+mn-ea"/>
                          <a:cs typeface="Arial" panose="020B0604020202020204" pitchFamily="34" charset="0"/>
                        </a:rPr>
                        <a:t>bok</a:t>
                      </a:r>
                      <a:r>
                        <a:rPr lang="en-US" sz="1100" kern="1200" dirty="0">
                          <a:solidFill>
                            <a:schemeClr val="tx1"/>
                          </a:solidFill>
                          <a:effectLst/>
                          <a:latin typeface="Arial" panose="020B0604020202020204" pitchFamily="34" charset="0"/>
                          <a:ea typeface="+mn-ea"/>
                          <a:cs typeface="Arial" panose="020B0604020202020204" pitchFamily="34" charset="0"/>
                        </a:rPr>
                        <a:t>), mizuna, </a:t>
                      </a:r>
                      <a:r>
                        <a:rPr lang="en-US" sz="1100" kern="1200" dirty="0" err="1">
                          <a:solidFill>
                            <a:schemeClr val="tx1"/>
                          </a:solidFill>
                          <a:effectLst/>
                          <a:latin typeface="Arial" panose="020B0604020202020204" pitchFamily="34" charset="0"/>
                          <a:ea typeface="+mn-ea"/>
                          <a:cs typeface="Arial" panose="020B0604020202020204" pitchFamily="34" charset="0"/>
                        </a:rPr>
                        <a:t>komatsuna</a:t>
                      </a:r>
                      <a:r>
                        <a:rPr lang="en-US" sz="1100" kern="1200" dirty="0">
                          <a:solidFill>
                            <a:schemeClr val="tx1"/>
                          </a:solidFill>
                          <a:effectLst/>
                          <a:latin typeface="Arial" panose="020B0604020202020204" pitchFamily="34" charset="0"/>
                          <a:ea typeface="+mn-ea"/>
                          <a:cs typeface="Arial" panose="020B0604020202020204" pitchFamily="34" charset="0"/>
                        </a:rPr>
                        <a:t>, tatsoi, Chinese cabbage, mustard greens (gai choy)</a:t>
                      </a:r>
                      <a:endParaRPr lang="en-SG"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SG" sz="1100" kern="1200" dirty="0">
                          <a:solidFill>
                            <a:schemeClr val="tx1"/>
                          </a:solidFill>
                          <a:effectLst/>
                          <a:latin typeface="Arial" panose="020B0604020202020204" pitchFamily="34" charset="0"/>
                          <a:ea typeface="+mn-ea"/>
                          <a:cs typeface="Arial" panose="020B0604020202020204" pitchFamily="34" charset="0"/>
                        </a:rPr>
                        <a:t>2.0 - 2.5</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756016" rtl="0" eaLnBrk="1" fontAlgn="ctr" latinLnBrk="0" hangingPunct="1"/>
                      <a:r>
                        <a:rPr lang="en-SG" sz="1100" kern="1200" dirty="0">
                          <a:solidFill>
                            <a:schemeClr val="tx1"/>
                          </a:solidFill>
                          <a:effectLst/>
                          <a:latin typeface="Arial" panose="020B0604020202020204" pitchFamily="34" charset="0"/>
                          <a:ea typeface="+mn-ea"/>
                          <a:cs typeface="Arial" panose="020B0604020202020204" pitchFamily="34" charset="0"/>
                        </a:rPr>
                        <a:t>5.5 - 6.8</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6016"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Generally, prefer moderate nutrient levels with slightly acidic conditions</a:t>
                      </a:r>
                    </a:p>
                    <a:p>
                      <a:pPr marL="0" algn="ctr" defTabSz="756016" rtl="0" eaLnBrk="1" fontAlgn="ctr" latinLnBrk="0" hangingPunct="1"/>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49868027"/>
                  </a:ext>
                </a:extLst>
              </a:tr>
              <a:tr h="807566">
                <a:tc>
                  <a:txBody>
                    <a:bodyPr/>
                    <a:lstStyle/>
                    <a:p>
                      <a:pPr marL="0" algn="l" defTabSz="756016" rtl="0" eaLnBrk="1" fontAlgn="ctr" latinLnBrk="0" hangingPunct="1"/>
                      <a:r>
                        <a:rPr lang="en-US" sz="1100" b="1" kern="1200" dirty="0">
                          <a:solidFill>
                            <a:schemeClr val="tx1"/>
                          </a:solidFill>
                          <a:effectLst/>
                          <a:latin typeface="Arial" panose="020B0604020202020204" pitchFamily="34" charset="0"/>
                          <a:ea typeface="+mn-ea"/>
                          <a:cs typeface="Arial" panose="020B0604020202020204" pitchFamily="34" charset="0"/>
                        </a:rPr>
                        <a:t>Amaranth family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6016"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Chinese spinach (yin choy), red amaranth, green amaranth</a:t>
                      </a:r>
                      <a:endParaRPr lang="en-SG"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SG" sz="1100" kern="1200" dirty="0">
                          <a:solidFill>
                            <a:schemeClr val="tx1"/>
                          </a:solidFill>
                          <a:effectLst/>
                          <a:latin typeface="Arial" panose="020B0604020202020204" pitchFamily="34" charset="0"/>
                          <a:ea typeface="+mn-ea"/>
                          <a:cs typeface="Arial" panose="020B0604020202020204" pitchFamily="34" charset="0"/>
                        </a:rPr>
                        <a:t>1.8 - 2.5</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756016" rtl="0" eaLnBrk="1" fontAlgn="ctr" latinLnBrk="0" hangingPunct="1"/>
                      <a:r>
                        <a:rPr lang="en-SG" sz="1100" kern="1200" dirty="0">
                          <a:solidFill>
                            <a:schemeClr val="tx1"/>
                          </a:solidFill>
                          <a:effectLst/>
                          <a:latin typeface="Arial" panose="020B0604020202020204" pitchFamily="34" charset="0"/>
                          <a:ea typeface="+mn-ea"/>
                          <a:cs typeface="Arial" panose="020B0604020202020204" pitchFamily="34" charset="0"/>
                        </a:rPr>
                        <a:t>6.0 - 7.0</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6016"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Prefer higher nutrient concentrations and can tolerate neutral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92549317"/>
                  </a:ext>
                </a:extLst>
              </a:tr>
              <a:tr h="807566">
                <a:tc>
                  <a:txBody>
                    <a:bodyPr/>
                    <a:lstStyle/>
                    <a:p>
                      <a:pPr fontAlgn="ctr"/>
                      <a:r>
                        <a:rPr lang="en-SG" sz="1100" b="1" kern="1200" dirty="0">
                          <a:solidFill>
                            <a:schemeClr val="tx1"/>
                          </a:solidFill>
                          <a:effectLst/>
                          <a:latin typeface="Arial" panose="020B0604020202020204" pitchFamily="34" charset="0"/>
                          <a:ea typeface="+mn-ea"/>
                          <a:cs typeface="Arial" panose="020B0604020202020204" pitchFamily="34" charset="0"/>
                        </a:rPr>
                        <a:t>Water-loving greens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5934" rtl="0" eaLnBrk="1" fontAlgn="ctr" latinLnBrk="0" hangingPunct="1">
                        <a:lnSpc>
                          <a:spcPct val="100000"/>
                        </a:lnSpc>
                        <a:spcBef>
                          <a:spcPts val="0"/>
                        </a:spcBef>
                        <a:spcAft>
                          <a:spcPts val="0"/>
                        </a:spcAft>
                        <a:buClrTx/>
                        <a:buSzTx/>
                        <a:buFontTx/>
                        <a:buNone/>
                        <a:tabLst/>
                        <a:defRPr/>
                      </a:pPr>
                      <a:r>
                        <a:rPr lang="en-SG" sz="1100" kern="1200" dirty="0">
                          <a:solidFill>
                            <a:schemeClr val="tx1"/>
                          </a:solidFill>
                          <a:effectLst/>
                          <a:latin typeface="Arial" panose="020B0604020202020204" pitchFamily="34" charset="0"/>
                          <a:ea typeface="+mn-ea"/>
                          <a:cs typeface="Arial" panose="020B0604020202020204" pitchFamily="34" charset="0"/>
                        </a:rPr>
                        <a:t>Water spinach (kangkong), watercress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756016" rtl="0" eaLnBrk="1" fontAlgn="ctr" latinLnBrk="0" hangingPunct="1"/>
                      <a:r>
                        <a:rPr lang="en-SG" sz="1100" kern="1200" dirty="0">
                          <a:solidFill>
                            <a:schemeClr val="tx1"/>
                          </a:solidFill>
                          <a:effectLst/>
                          <a:latin typeface="Arial" panose="020B0604020202020204" pitchFamily="34" charset="0"/>
                          <a:ea typeface="+mn-ea"/>
                          <a:cs typeface="Arial" panose="020B0604020202020204" pitchFamily="34" charset="0"/>
                        </a:rPr>
                        <a:t>1.5 - 2.0</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756016" rtl="0" eaLnBrk="1" fontAlgn="ctr" latinLnBrk="0" hangingPunct="1"/>
                      <a:r>
                        <a:rPr lang="en-SG" sz="1100" kern="1200" dirty="0">
                          <a:solidFill>
                            <a:schemeClr val="tx1"/>
                          </a:solidFill>
                          <a:effectLst/>
                          <a:latin typeface="Arial" panose="020B0604020202020204" pitchFamily="34" charset="0"/>
                          <a:ea typeface="+mn-ea"/>
                          <a:cs typeface="Arial" panose="020B0604020202020204" pitchFamily="34" charset="0"/>
                        </a:rPr>
                        <a:t>5.5 - 6.5</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1100" kern="1200" dirty="0">
                          <a:solidFill>
                            <a:schemeClr val="tx1"/>
                          </a:solidFill>
                          <a:effectLst/>
                          <a:latin typeface="Arial" panose="020B0604020202020204" pitchFamily="34" charset="0"/>
                          <a:ea typeface="+mn-ea"/>
                          <a:cs typeface="Arial" panose="020B0604020202020204" pitchFamily="34" charset="0"/>
                        </a:rPr>
                        <a:t>Moderate nutrient needs with preference for slightly acidic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92958402"/>
                  </a:ext>
                </a:extLst>
              </a:tr>
            </a:tbl>
          </a:graphicData>
        </a:graphic>
      </p:graphicFrame>
      <p:sp>
        <p:nvSpPr>
          <p:cNvPr id="6" name="TextBox 5">
            <a:extLst>
              <a:ext uri="{FF2B5EF4-FFF2-40B4-BE49-F238E27FC236}">
                <a16:creationId xmlns:a16="http://schemas.microsoft.com/office/drawing/2014/main" id="{C98C105C-BCA1-1F96-A643-20CC512520DD}"/>
              </a:ext>
            </a:extLst>
          </p:cNvPr>
          <p:cNvSpPr txBox="1"/>
          <p:nvPr/>
        </p:nvSpPr>
        <p:spPr>
          <a:xfrm>
            <a:off x="389061" y="9680687"/>
            <a:ext cx="5099963" cy="861774"/>
          </a:xfrm>
          <a:prstGeom prst="rect">
            <a:avLst/>
          </a:prstGeom>
          <a:noFill/>
        </p:spPr>
        <p:txBody>
          <a:bodyPr wrap="square">
            <a:spAutoFit/>
          </a:bodyPr>
          <a:lstStyle/>
          <a:p>
            <a:pPr algn="l">
              <a:spcBef>
                <a:spcPts val="750"/>
              </a:spcBef>
              <a:buNone/>
            </a:pPr>
            <a:r>
              <a:rPr lang="en-US" sz="1000" b="1" i="0" dirty="0">
                <a:effectLst/>
                <a:latin typeface="Arial" panose="020B0604020202020204" pitchFamily="34" charset="0"/>
                <a:cs typeface="Arial" panose="020B0604020202020204" pitchFamily="34" charset="0"/>
              </a:rPr>
              <a:t>Maintenance Tips</a:t>
            </a:r>
          </a:p>
          <a:p>
            <a:pPr algn="just"/>
            <a:r>
              <a:rPr lang="en-US" sz="1000" b="0" i="0" dirty="0">
                <a:effectLst/>
                <a:latin typeface="Arial" panose="020B0604020202020204" pitchFamily="34" charset="0"/>
                <a:cs typeface="Arial" panose="020B0604020202020204" pitchFamily="34" charset="0"/>
              </a:rPr>
              <a:t>Calibrate your meters regularly with buffer solutions to ensure accuracy—typically every few weeks or before critical measurements. Store electrodes in appropriate storage solution when not in use and replace them when readings become unstable or drift consistently.</a:t>
            </a:r>
            <a:endParaRPr lang="en-US" sz="10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8EFB6EF-38A6-9884-4214-F9C32AC178CB}"/>
              </a:ext>
            </a:extLst>
          </p:cNvPr>
          <p:cNvSpPr txBox="1"/>
          <p:nvPr/>
        </p:nvSpPr>
        <p:spPr>
          <a:xfrm>
            <a:off x="3903044" y="7921369"/>
            <a:ext cx="3204450" cy="1400383"/>
          </a:xfrm>
          <a:prstGeom prst="rect">
            <a:avLst/>
          </a:prstGeom>
          <a:noFill/>
          <a:ln>
            <a:noFill/>
          </a:ln>
        </p:spPr>
        <p:txBody>
          <a:bodyPr wrap="square">
            <a:spAutoFit/>
          </a:bodyPr>
          <a:lstStyle/>
          <a:p>
            <a:pPr>
              <a:spcAft>
                <a:spcPts val="600"/>
              </a:spcAft>
            </a:pPr>
            <a:r>
              <a:rPr lang="en-US" sz="1000" b="1" dirty="0">
                <a:latin typeface="Arial" panose="020B0604020202020204" pitchFamily="34" charset="0"/>
                <a:cs typeface="Arial" panose="020B0604020202020204" pitchFamily="34" charset="0"/>
              </a:rPr>
              <a:t>EC Measurement</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Calibrate your EC meter with standard potassium chloride (</a:t>
            </a:r>
            <a:r>
              <a:rPr lang="en-US" sz="1000" b="0" i="0" dirty="0" err="1">
                <a:effectLst/>
                <a:latin typeface="Arial" panose="020B0604020202020204" pitchFamily="34" charset="0"/>
                <a:cs typeface="Arial" panose="020B0604020202020204" pitchFamily="34" charset="0"/>
              </a:rPr>
              <a:t>KCl</a:t>
            </a:r>
            <a:r>
              <a:rPr lang="en-US" sz="1000" b="0" i="0" dirty="0">
                <a:effectLst/>
                <a:latin typeface="Arial" panose="020B0604020202020204" pitchFamily="34" charset="0"/>
                <a:cs typeface="Arial" panose="020B0604020202020204" pitchFamily="34" charset="0"/>
              </a:rPr>
              <a:t>) solution (1.41 mS/cm) before use.</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Immerse the probe fully in your nutrient solution.</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Gently stir the solution and wait for the reading to </a:t>
            </a:r>
            <a:r>
              <a:rPr lang="en-US" sz="1000" b="0" i="0" dirty="0" err="1">
                <a:effectLst/>
                <a:latin typeface="Arial" panose="020B0604020202020204" pitchFamily="34" charset="0"/>
                <a:cs typeface="Arial" panose="020B0604020202020204" pitchFamily="34" charset="0"/>
              </a:rPr>
              <a:t>stabilise</a:t>
            </a:r>
            <a:r>
              <a:rPr lang="en-US" sz="1000" b="0" i="0" dirty="0">
                <a:effectLst/>
                <a:latin typeface="Arial" panose="020B0604020202020204" pitchFamily="34" charset="0"/>
                <a:cs typeface="Arial" panose="020B0604020202020204" pitchFamily="34" charset="0"/>
              </a:rPr>
              <a:t> before recording.</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Record the measurement and clean the probe with distilled water after each use.</a:t>
            </a:r>
          </a:p>
        </p:txBody>
      </p:sp>
      <p:sp>
        <p:nvSpPr>
          <p:cNvPr id="10" name="TextBox 9">
            <a:extLst>
              <a:ext uri="{FF2B5EF4-FFF2-40B4-BE49-F238E27FC236}">
                <a16:creationId xmlns:a16="http://schemas.microsoft.com/office/drawing/2014/main" id="{394F8B97-DD69-3268-7DB2-1D3D37102A1E}"/>
              </a:ext>
            </a:extLst>
          </p:cNvPr>
          <p:cNvSpPr txBox="1"/>
          <p:nvPr/>
        </p:nvSpPr>
        <p:spPr>
          <a:xfrm>
            <a:off x="434199" y="7929273"/>
            <a:ext cx="3327657" cy="1708160"/>
          </a:xfrm>
          <a:prstGeom prst="rect">
            <a:avLst/>
          </a:prstGeom>
          <a:noFill/>
          <a:ln>
            <a:noFill/>
          </a:ln>
        </p:spPr>
        <p:txBody>
          <a:bodyPr wrap="square">
            <a:spAutoFit/>
          </a:bodyPr>
          <a:lstStyle/>
          <a:p>
            <a:pPr algn="l">
              <a:spcAft>
                <a:spcPts val="600"/>
              </a:spcAft>
              <a:buNone/>
            </a:pPr>
            <a:r>
              <a:rPr lang="en-US" sz="1000" b="1" i="0" dirty="0">
                <a:effectLst/>
                <a:latin typeface="Arial" panose="020B0604020202020204" pitchFamily="34" charset="0"/>
                <a:cs typeface="Arial" panose="020B0604020202020204" pitchFamily="34" charset="0"/>
              </a:rPr>
              <a:t>pH Measurement</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Calibrate your pH meter with standard buffer solutions (pH 4, 7, or 10) before use.</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Rinse the electrode with distilled water between measurements to prevent cross-contamination.</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Immerse the electrode fully in your nutrient solution and wait for the reading to </a:t>
            </a:r>
            <a:r>
              <a:rPr lang="en-US" sz="1000" b="0" i="0" dirty="0" err="1">
                <a:effectLst/>
                <a:latin typeface="Arial" panose="020B0604020202020204" pitchFamily="34" charset="0"/>
                <a:cs typeface="Arial" panose="020B0604020202020204" pitchFamily="34" charset="0"/>
              </a:rPr>
              <a:t>stabilise</a:t>
            </a:r>
            <a:r>
              <a:rPr lang="en-US" sz="1000" b="0" i="0" dirty="0">
                <a:effectLst/>
                <a:latin typeface="Arial" panose="020B0604020202020204" pitchFamily="34" charset="0"/>
                <a:cs typeface="Arial" panose="020B0604020202020204" pitchFamily="34" charset="0"/>
              </a:rPr>
              <a:t> before recording.</a:t>
            </a:r>
          </a:p>
          <a:p>
            <a:pPr marL="180975" indent="-180975" algn="l">
              <a:buFont typeface="+mj-lt"/>
              <a:buAutoNum type="arabicPeriod"/>
            </a:pPr>
            <a:r>
              <a:rPr lang="en-US" sz="1000" b="0" i="0" dirty="0">
                <a:effectLst/>
                <a:latin typeface="Arial" panose="020B0604020202020204" pitchFamily="34" charset="0"/>
                <a:cs typeface="Arial" panose="020B0604020202020204" pitchFamily="34" charset="0"/>
              </a:rPr>
              <a:t>After each measurement, rinse the electrode with distilled water and store properly to maintain accuracy.</a:t>
            </a:r>
          </a:p>
        </p:txBody>
      </p:sp>
      <p:pic>
        <p:nvPicPr>
          <p:cNvPr id="14" name="ymail_attachmentId20aa61b2-35c4-4a57-b7b1-61446f42ae48">
            <a:extLst>
              <a:ext uri="{FF2B5EF4-FFF2-40B4-BE49-F238E27FC236}">
                <a16:creationId xmlns:a16="http://schemas.microsoft.com/office/drawing/2014/main" id="{8BDDF3CD-79CD-229D-9A7D-7F44165709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3" t="3872" r="13983" b="4859"/>
          <a:stretch/>
        </p:blipFill>
        <p:spPr bwMode="auto">
          <a:xfrm rot="5400000" flipV="1">
            <a:off x="6001983" y="9193989"/>
            <a:ext cx="1158632" cy="129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6">
            <a:extLst>
              <a:ext uri="{FF2B5EF4-FFF2-40B4-BE49-F238E27FC236}">
                <a16:creationId xmlns:a16="http://schemas.microsoft.com/office/drawing/2014/main" id="{409D8E72-A02D-D841-0C43-3C227C429C70}"/>
              </a:ext>
            </a:extLst>
          </p:cNvPr>
          <p:cNvSpPr/>
          <p:nvPr/>
        </p:nvSpPr>
        <p:spPr>
          <a:xfrm>
            <a:off x="427881" y="7627647"/>
            <a:ext cx="6792466" cy="239929"/>
          </a:xfrm>
          <a:prstGeom prst="roundRect">
            <a:avLst>
              <a:gd name="adj" fmla="val 50000"/>
            </a:avLst>
          </a:prstGeom>
          <a:solidFill>
            <a:srgbClr val="979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5934"/>
            <a:r>
              <a:rPr lang="en-US" sz="11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pH and EC Measurement Procedures</a:t>
            </a:r>
          </a:p>
        </p:txBody>
      </p:sp>
      <p:pic>
        <p:nvPicPr>
          <p:cNvPr id="11" name="Picture 10" descr="A chart of different types of minerals&#10;&#10;AI-generated content may be incorrect.">
            <a:extLst>
              <a:ext uri="{FF2B5EF4-FFF2-40B4-BE49-F238E27FC236}">
                <a16:creationId xmlns:a16="http://schemas.microsoft.com/office/drawing/2014/main" id="{CC5DA2BD-8F39-F283-9A59-77C9BD71A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044" y="1345306"/>
            <a:ext cx="3284834" cy="2126982"/>
          </a:xfrm>
          <a:prstGeom prst="rect">
            <a:avLst/>
          </a:prstGeom>
          <a:ln>
            <a:solidFill>
              <a:schemeClr val="tx1"/>
            </a:solidFill>
          </a:ln>
        </p:spPr>
      </p:pic>
      <p:sp>
        <p:nvSpPr>
          <p:cNvPr id="16" name="Title 20">
            <a:extLst>
              <a:ext uri="{FF2B5EF4-FFF2-40B4-BE49-F238E27FC236}">
                <a16:creationId xmlns:a16="http://schemas.microsoft.com/office/drawing/2014/main" id="{662D9D50-278C-C585-9895-59BC7335AD4E}"/>
              </a:ext>
            </a:extLst>
          </p:cNvPr>
          <p:cNvSpPr>
            <a:spLocks noGrp="1"/>
          </p:cNvSpPr>
          <p:nvPr>
            <p:ph type="title"/>
          </p:nvPr>
        </p:nvSpPr>
        <p:spPr>
          <a:xfrm>
            <a:off x="804327" y="350027"/>
            <a:ext cx="7206001" cy="447779"/>
          </a:xfrm>
        </p:spPr>
        <p:txBody>
          <a:bodyPr>
            <a:noAutofit/>
          </a:bodyPr>
          <a:lstStyle/>
          <a:p>
            <a:r>
              <a:rPr lang="en-SG" sz="1800" b="1" dirty="0">
                <a:latin typeface="Arial" panose="020B0604020202020204" pitchFamily="34" charset="0"/>
                <a:cs typeface="Arial" panose="020B0604020202020204" pitchFamily="34" charset="0"/>
              </a:rPr>
              <a:t>Plant Nutrient Management For Hydroponic Cultivation</a:t>
            </a:r>
          </a:p>
        </p:txBody>
      </p:sp>
      <p:sp>
        <p:nvSpPr>
          <p:cNvPr id="15" name="TextBox 14">
            <a:extLst>
              <a:ext uri="{FF2B5EF4-FFF2-40B4-BE49-F238E27FC236}">
                <a16:creationId xmlns:a16="http://schemas.microsoft.com/office/drawing/2014/main" id="{A0118798-50B3-34F1-7D1A-C6BE0C10859E}"/>
              </a:ext>
            </a:extLst>
          </p:cNvPr>
          <p:cNvSpPr txBox="1"/>
          <p:nvPr/>
        </p:nvSpPr>
        <p:spPr>
          <a:xfrm>
            <a:off x="3903044" y="3448537"/>
            <a:ext cx="3483794" cy="461665"/>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The pH table indicates which nutrients plants can uptake at different pH levels-  </a:t>
            </a:r>
            <a:r>
              <a:rPr lang="en-SG" sz="800" i="1" dirty="0">
                <a:latin typeface="Arial" panose="020B0604020202020204" pitchFamily="34" charset="0"/>
                <a:cs typeface="Arial" panose="020B0604020202020204" pitchFamily="34" charset="0"/>
              </a:rPr>
              <a:t>Source: www.pda.org.uk/impact-of-ph-on-nutrient-availability/.</a:t>
            </a:r>
          </a:p>
          <a:p>
            <a:endParaRPr lang="en-SG" sz="800" i="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3C3FC0E-8C57-F089-A78A-EF38C3F5C15F}"/>
              </a:ext>
            </a:extLst>
          </p:cNvPr>
          <p:cNvSpPr txBox="1"/>
          <p:nvPr/>
        </p:nvSpPr>
        <p:spPr>
          <a:xfrm>
            <a:off x="389060" y="7412203"/>
            <a:ext cx="5466389" cy="215444"/>
          </a:xfrm>
          <a:prstGeom prst="rect">
            <a:avLst/>
          </a:prstGeom>
          <a:noFill/>
        </p:spPr>
        <p:txBody>
          <a:bodyPr wrap="square">
            <a:spAutoFit/>
          </a:bodyPr>
          <a:lstStyle/>
          <a:p>
            <a:r>
              <a:rPr lang="en-US" sz="800" i="1" dirty="0">
                <a:latin typeface="Arial" panose="020B0604020202020204" pitchFamily="34" charset="0"/>
                <a:cs typeface="Arial" panose="020B0604020202020204" pitchFamily="34" charset="0"/>
              </a:rPr>
              <a:t>* mS/cm </a:t>
            </a:r>
            <a:r>
              <a:rPr lang="en-SG" sz="800" i="1" dirty="0">
                <a:latin typeface="Arial" panose="020B0604020202020204" pitchFamily="34" charset="0"/>
                <a:cs typeface="Arial" panose="020B0604020202020204" pitchFamily="34" charset="0"/>
              </a:rPr>
              <a:t>stands for millisiemens per centimetre, </a:t>
            </a:r>
            <a:r>
              <a:rPr lang="en-US" sz="800" i="1" dirty="0">
                <a:latin typeface="Arial" panose="020B0604020202020204" pitchFamily="34" charset="0"/>
                <a:cs typeface="Arial" panose="020B0604020202020204" pitchFamily="34" charset="0"/>
              </a:rPr>
              <a:t>measures how much nutrients are dissolved in your water.</a:t>
            </a:r>
            <a:endParaRPr lang="en-SG" sz="800" i="1" dirty="0">
              <a:latin typeface="Arial" panose="020B0604020202020204" pitchFamily="34" charset="0"/>
              <a:cs typeface="Arial" panose="020B0604020202020204" pitchFamily="34" charset="0"/>
            </a:endParaRPr>
          </a:p>
        </p:txBody>
      </p:sp>
      <p:sp>
        <p:nvSpPr>
          <p:cNvPr id="7" name="TextBox 34">
            <a:extLst>
              <a:ext uri="{FF2B5EF4-FFF2-40B4-BE49-F238E27FC236}">
                <a16:creationId xmlns:a16="http://schemas.microsoft.com/office/drawing/2014/main" id="{74913891-D741-BDA1-2690-8DD8AF6DF060}"/>
              </a:ext>
            </a:extLst>
          </p:cNvPr>
          <p:cNvSpPr txBox="1"/>
          <p:nvPr/>
        </p:nvSpPr>
        <p:spPr>
          <a:xfrm>
            <a:off x="5855450" y="10519926"/>
            <a:ext cx="1704225" cy="112018"/>
          </a:xfrm>
          <a:prstGeom prst="rect">
            <a:avLst/>
          </a:prstGeom>
        </p:spPr>
        <p:txBody>
          <a:bodyPr wrap="square" lIns="0" tIns="0" rIns="0" bIns="0" rtlCol="0" anchor="t">
            <a:spAutoFit/>
          </a:bodyPr>
          <a:lstStyle/>
          <a:p>
            <a:pPr algn="ctr">
              <a:lnSpc>
                <a:spcPts val="822"/>
              </a:lnSpc>
              <a:spcBef>
                <a:spcPct val="0"/>
              </a:spcBef>
            </a:pPr>
            <a:r>
              <a:rPr lang="en-US" sz="1200" dirty="0">
                <a:solidFill>
                  <a:srgbClr val="064030"/>
                </a:solidFill>
                <a:latin typeface="Arial Bold" panose="020B0704020202020204" pitchFamily="34" charset="0"/>
                <a:ea typeface="Arial Bold"/>
                <a:cs typeface="Arial Bold" panose="020B0704020202020204" pitchFamily="34" charset="0"/>
                <a:sym typeface="Arial Bold"/>
              </a:rPr>
              <a:t>Sep 2025</a:t>
            </a:r>
          </a:p>
        </p:txBody>
      </p:sp>
    </p:spTree>
    <p:extLst>
      <p:ext uri="{BB962C8B-B14F-4D97-AF65-F5344CB8AC3E}">
        <p14:creationId xmlns:p14="http://schemas.microsoft.com/office/powerpoint/2010/main" val="282638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958C-4028-F861-051B-230476754BA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DBA0895-0A9C-7AF2-B391-6746FD64C2A4}"/>
              </a:ext>
            </a:extLst>
          </p:cNvPr>
          <p:cNvSpPr/>
          <p:nvPr/>
        </p:nvSpPr>
        <p:spPr>
          <a:xfrm>
            <a:off x="3808415" y="7662542"/>
            <a:ext cx="3751260" cy="2605156"/>
          </a:xfrm>
          <a:prstGeom prst="rect">
            <a:avLst/>
          </a:prstGeom>
          <a:solidFill>
            <a:srgbClr val="97925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716"/>
          </a:p>
        </p:txBody>
      </p:sp>
      <p:sp>
        <p:nvSpPr>
          <p:cNvPr id="39" name="Rectangle 38">
            <a:extLst>
              <a:ext uri="{FF2B5EF4-FFF2-40B4-BE49-F238E27FC236}">
                <a16:creationId xmlns:a16="http://schemas.microsoft.com/office/drawing/2014/main" id="{20A05C07-9C69-D76B-2E85-16B96CAEDB1C}"/>
              </a:ext>
            </a:extLst>
          </p:cNvPr>
          <p:cNvSpPr/>
          <p:nvPr/>
        </p:nvSpPr>
        <p:spPr>
          <a:xfrm>
            <a:off x="294524" y="982186"/>
            <a:ext cx="6945989" cy="353653"/>
          </a:xfrm>
          <a:prstGeom prst="rect">
            <a:avLst/>
          </a:prstGeom>
          <a:solidFill>
            <a:srgbClr val="215D4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16" dirty="0">
              <a:solidFill>
                <a:schemeClr val="bg1"/>
              </a:solidFill>
            </a:endParaRPr>
          </a:p>
        </p:txBody>
      </p:sp>
      <p:sp>
        <p:nvSpPr>
          <p:cNvPr id="55" name="Rectangle 54">
            <a:extLst>
              <a:ext uri="{FF2B5EF4-FFF2-40B4-BE49-F238E27FC236}">
                <a16:creationId xmlns:a16="http://schemas.microsoft.com/office/drawing/2014/main" id="{D2534257-CAC4-2198-1127-E6D3E8428639}"/>
              </a:ext>
            </a:extLst>
          </p:cNvPr>
          <p:cNvSpPr/>
          <p:nvPr/>
        </p:nvSpPr>
        <p:spPr>
          <a:xfrm>
            <a:off x="28577" y="7669778"/>
            <a:ext cx="3751260" cy="2605156"/>
          </a:xfrm>
          <a:prstGeom prst="rect">
            <a:avLst/>
          </a:prstGeom>
          <a:solidFill>
            <a:srgbClr val="92D050">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716"/>
          </a:p>
        </p:txBody>
      </p:sp>
      <p:sp>
        <p:nvSpPr>
          <p:cNvPr id="56" name="TextBox 55">
            <a:extLst>
              <a:ext uri="{FF2B5EF4-FFF2-40B4-BE49-F238E27FC236}">
                <a16:creationId xmlns:a16="http://schemas.microsoft.com/office/drawing/2014/main" id="{DAF069BA-3B90-669F-617F-0E618017C4F6}"/>
              </a:ext>
            </a:extLst>
          </p:cNvPr>
          <p:cNvSpPr txBox="1"/>
          <p:nvPr/>
        </p:nvSpPr>
        <p:spPr>
          <a:xfrm>
            <a:off x="323674" y="7872513"/>
            <a:ext cx="991893" cy="36933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900" b="1" dirty="0">
                <a:ln/>
                <a:solidFill>
                  <a:schemeClr val="accent4"/>
                </a:solidFill>
                <a:latin typeface="Arial" panose="020B0604020202020204" pitchFamily="34" charset="0"/>
                <a:ea typeface="Arial Bold"/>
                <a:cs typeface="Arial" panose="020B0604020202020204" pitchFamily="34" charset="0"/>
                <a:sym typeface="Arial Bold"/>
              </a:rPr>
              <a:t>Let us know your thoughts</a:t>
            </a:r>
          </a:p>
        </p:txBody>
      </p:sp>
      <p:sp>
        <p:nvSpPr>
          <p:cNvPr id="57" name="Freeform 15">
            <a:extLst>
              <a:ext uri="{FF2B5EF4-FFF2-40B4-BE49-F238E27FC236}">
                <a16:creationId xmlns:a16="http://schemas.microsoft.com/office/drawing/2014/main" id="{30D82403-BA6A-8F81-F064-2D3BD41847AD}"/>
              </a:ext>
            </a:extLst>
          </p:cNvPr>
          <p:cNvSpPr/>
          <p:nvPr/>
        </p:nvSpPr>
        <p:spPr>
          <a:xfrm>
            <a:off x="305156" y="6427539"/>
            <a:ext cx="891128" cy="923331"/>
          </a:xfrm>
          <a:custGeom>
            <a:avLst/>
            <a:gdLst/>
            <a:ahLst/>
            <a:cxnLst/>
            <a:rect l="l" t="t" r="r" b="b"/>
            <a:pathLst>
              <a:path w="771669" h="899491">
                <a:moveTo>
                  <a:pt x="0" y="0"/>
                </a:moveTo>
                <a:lnTo>
                  <a:pt x="771669" y="0"/>
                </a:lnTo>
                <a:lnTo>
                  <a:pt x="771669" y="899491"/>
                </a:lnTo>
                <a:lnTo>
                  <a:pt x="0" y="899491"/>
                </a:lnTo>
                <a:lnTo>
                  <a:pt x="0" y="0"/>
                </a:lnTo>
                <a:close/>
              </a:path>
            </a:pathLst>
          </a:custGeom>
          <a:blipFill>
            <a:blip r:embed="rId3"/>
            <a:stretch>
              <a:fillRect/>
            </a:stretch>
          </a:blipFill>
        </p:spPr>
        <p:txBody>
          <a:bodyPr/>
          <a:lstStyle/>
          <a:p>
            <a:endParaRPr lang="en-SG" sz="1000" dirty="0">
              <a:latin typeface="Inter"/>
              <a:cs typeface="Arial" panose="020B0604020202020204" pitchFamily="34" charset="0"/>
            </a:endParaRPr>
          </a:p>
        </p:txBody>
      </p:sp>
      <p:sp>
        <p:nvSpPr>
          <p:cNvPr id="58" name="TextBox 16">
            <a:extLst>
              <a:ext uri="{FF2B5EF4-FFF2-40B4-BE49-F238E27FC236}">
                <a16:creationId xmlns:a16="http://schemas.microsoft.com/office/drawing/2014/main" id="{6F72DFDC-C078-EBC2-89DB-D51D0E0ADDBA}"/>
              </a:ext>
            </a:extLst>
          </p:cNvPr>
          <p:cNvSpPr txBox="1"/>
          <p:nvPr/>
        </p:nvSpPr>
        <p:spPr>
          <a:xfrm>
            <a:off x="1351660" y="6365933"/>
            <a:ext cx="5898313" cy="1184940"/>
          </a:xfrm>
          <a:prstGeom prst="rect">
            <a:avLst/>
          </a:prstGeom>
        </p:spPr>
        <p:txBody>
          <a:bodyPr wrap="square" lIns="0" tIns="0" rIns="0" bIns="0" rtlCol="0" anchor="t">
            <a:spAutoFit/>
          </a:bodyPr>
          <a:lstStyle/>
          <a:p>
            <a:pPr algn="just">
              <a:spcBef>
                <a:spcPct val="0"/>
              </a:spcBef>
            </a:pPr>
            <a:r>
              <a:rPr lang="en-US" sz="1100" dirty="0">
                <a:solidFill>
                  <a:srgbClr val="000000"/>
                </a:solidFill>
                <a:latin typeface="Arial" panose="020B0604020202020204" pitchFamily="34" charset="0"/>
                <a:ea typeface="Arial"/>
                <a:cs typeface="Arial" panose="020B0604020202020204" pitchFamily="34" charset="0"/>
                <a:sym typeface="Arial"/>
              </a:rPr>
              <a:t>Local farms can tap on the Agri-Cluster Transformation (ACT) Fund with the enhanced Energy Efficiency </a:t>
            </a:r>
            <a:r>
              <a:rPr lang="en-US" sz="1100" dirty="0" err="1">
                <a:solidFill>
                  <a:srgbClr val="000000"/>
                </a:solidFill>
                <a:latin typeface="Arial" panose="020B0604020202020204" pitchFamily="34" charset="0"/>
                <a:ea typeface="Arial"/>
                <a:cs typeface="Arial" panose="020B0604020202020204" pitchFamily="34" charset="0"/>
                <a:sym typeface="Arial"/>
              </a:rPr>
              <a:t>Programme</a:t>
            </a:r>
            <a:r>
              <a:rPr lang="en-US" sz="1100" dirty="0">
                <a:solidFill>
                  <a:srgbClr val="000000"/>
                </a:solidFill>
                <a:latin typeface="Arial" panose="020B0604020202020204" pitchFamily="34" charset="0"/>
                <a:ea typeface="Arial"/>
                <a:cs typeface="Arial" panose="020B0604020202020204" pitchFamily="34" charset="0"/>
                <a:sym typeface="Arial"/>
              </a:rPr>
              <a:t> (EEP) to build capabilities and capacities that drive higher productivity in a sustainable and resource-efficient manner. Farms can tap on co-funding under the EEP to undergo an </a:t>
            </a:r>
            <a:r>
              <a:rPr lang="en-US" sz="1100" dirty="0">
                <a:solidFill>
                  <a:srgbClr val="000000"/>
                </a:solidFill>
                <a:latin typeface="Arial" panose="020B0604020202020204" pitchFamily="34" charset="0"/>
                <a:ea typeface="Arial Bold"/>
                <a:cs typeface="Arial" panose="020B0604020202020204" pitchFamily="34" charset="0"/>
                <a:sym typeface="Arial Bold"/>
              </a:rPr>
              <a:t>energy efficiency audit </a:t>
            </a:r>
            <a:r>
              <a:rPr lang="en-US" sz="1100" dirty="0">
                <a:solidFill>
                  <a:srgbClr val="000000"/>
                </a:solidFill>
                <a:latin typeface="Arial" panose="020B0604020202020204" pitchFamily="34" charset="0"/>
                <a:ea typeface="Arial"/>
                <a:cs typeface="Arial" panose="020B0604020202020204" pitchFamily="34" charset="0"/>
                <a:sym typeface="Arial"/>
              </a:rPr>
              <a:t>which will establish their baseline energy consumption and identify potential areas for improvements. Farms can also leverage the enhanced Capability Upgrading component to</a:t>
            </a:r>
            <a:r>
              <a:rPr lang="en-US" sz="1100" dirty="0">
                <a:solidFill>
                  <a:srgbClr val="000000"/>
                </a:solidFill>
                <a:latin typeface="Arial" panose="020B0604020202020204" pitchFamily="34" charset="0"/>
                <a:ea typeface="Arial Bold"/>
                <a:cs typeface="Arial" panose="020B0604020202020204" pitchFamily="34" charset="0"/>
                <a:sym typeface="Arial Bold"/>
              </a:rPr>
              <a:t> adopt resource and energy-efficient equipment and technologies</a:t>
            </a:r>
            <a:r>
              <a:rPr lang="en-US" sz="1100" dirty="0">
                <a:solidFill>
                  <a:srgbClr val="000000"/>
                </a:solidFill>
                <a:latin typeface="Arial" panose="020B0604020202020204" pitchFamily="34" charset="0"/>
                <a:ea typeface="Arial"/>
                <a:cs typeface="Arial" panose="020B0604020202020204" pitchFamily="34" charset="0"/>
                <a:sym typeface="Arial"/>
              </a:rPr>
              <a:t> from SFA’s prequalified list. All licensed farms can apply for co-funding under the EEP.</a:t>
            </a:r>
          </a:p>
        </p:txBody>
      </p:sp>
      <p:sp>
        <p:nvSpPr>
          <p:cNvPr id="59" name="TextBox 58">
            <a:extLst>
              <a:ext uri="{FF2B5EF4-FFF2-40B4-BE49-F238E27FC236}">
                <a16:creationId xmlns:a16="http://schemas.microsoft.com/office/drawing/2014/main" id="{0809515A-C689-70C5-98E2-B8BB6EC5EEC0}"/>
              </a:ext>
            </a:extLst>
          </p:cNvPr>
          <p:cNvSpPr txBox="1"/>
          <p:nvPr/>
        </p:nvSpPr>
        <p:spPr>
          <a:xfrm>
            <a:off x="3855220" y="7872513"/>
            <a:ext cx="3463785" cy="2185214"/>
          </a:xfrm>
          <a:prstGeom prst="rect">
            <a:avLst/>
          </a:prstGeom>
          <a:noFill/>
          <a:ln>
            <a:noFill/>
          </a:ln>
        </p:spPr>
        <p:txBody>
          <a:bodyPr wrap="square">
            <a:spAutoFit/>
          </a:bodyPr>
          <a:lstStyle/>
          <a:p>
            <a:pPr algn="just">
              <a:spcAft>
                <a:spcPts val="600"/>
              </a:spcAft>
            </a:pPr>
            <a:r>
              <a:rPr lang="en-SG" sz="900" b="1" dirty="0">
                <a:latin typeface="Arial" panose="020B0604020202020204" pitchFamily="34" charset="0"/>
                <a:cs typeface="Arial" panose="020B0604020202020204" pitchFamily="34" charset="0"/>
              </a:rPr>
              <a:t>Reference:</a:t>
            </a:r>
          </a:p>
          <a:p>
            <a:pPr marL="237150" indent="-108000">
              <a:spcAft>
                <a:spcPts val="300"/>
              </a:spcAft>
              <a:buFont typeface="+mj-lt"/>
              <a:buAutoNum type="arabicPeriod"/>
            </a:pPr>
            <a:r>
              <a:rPr lang="en-SG" sz="900" dirty="0" err="1">
                <a:latin typeface="Arial" panose="020B0604020202020204" pitchFamily="34" charset="0"/>
                <a:cs typeface="Arial" panose="020B0604020202020204" pitchFamily="34" charset="0"/>
              </a:rPr>
              <a:t>Kozai</a:t>
            </a:r>
            <a:r>
              <a:rPr lang="en-SG" sz="900" dirty="0">
                <a:latin typeface="Arial" panose="020B0604020202020204" pitchFamily="34" charset="0"/>
                <a:cs typeface="Arial" panose="020B0604020202020204" pitchFamily="34" charset="0"/>
              </a:rPr>
              <a:t>, T. (2018). Smart Plant Factory: The Next Generation Indoor Vertical Farms. Springer Nature </a:t>
            </a:r>
            <a:r>
              <a:rPr lang="en-SG" sz="900" b="0" i="0" dirty="0">
                <a:solidFill>
                  <a:srgbClr val="222222"/>
                </a:solidFill>
                <a:effectLst/>
                <a:latin typeface="Arial" panose="020B0604020202020204" pitchFamily="34" charset="0"/>
                <a:cs typeface="Arial" panose="020B0604020202020204" pitchFamily="34" charset="0"/>
                <a:hlinkClick r:id="rId4"/>
              </a:rPr>
              <a:t>https://doi.org/10.1007/978-981-13-1065-2</a:t>
            </a:r>
            <a:r>
              <a:rPr lang="en-SG" sz="900" b="0" i="0" dirty="0">
                <a:solidFill>
                  <a:srgbClr val="222222"/>
                </a:solidFill>
                <a:effectLst/>
                <a:latin typeface="Arial" panose="020B0604020202020204" pitchFamily="34" charset="0"/>
                <a:cs typeface="Arial" panose="020B0604020202020204" pitchFamily="34" charset="0"/>
              </a:rPr>
              <a:t>. </a:t>
            </a:r>
            <a:endParaRPr lang="en-US" sz="900" dirty="0">
              <a:solidFill>
                <a:srgbClr val="222222"/>
              </a:solidFill>
              <a:latin typeface="Arial" panose="020B0604020202020204" pitchFamily="34" charset="0"/>
              <a:cs typeface="Arial" panose="020B0604020202020204" pitchFamily="34" charset="0"/>
              <a:sym typeface="Arial Bold"/>
            </a:endParaRPr>
          </a:p>
          <a:p>
            <a:pPr marL="237150" indent="-108000">
              <a:spcAft>
                <a:spcPts val="300"/>
              </a:spcAft>
              <a:buFont typeface="+mj-lt"/>
              <a:buAutoNum type="arabicPeriod"/>
            </a:pPr>
            <a:r>
              <a:rPr lang="en-US" sz="900" dirty="0">
                <a:latin typeface="Arial" panose="020B0604020202020204" pitchFamily="34" charset="0"/>
                <a:ea typeface="Arial Bold"/>
                <a:cs typeface="Arial" panose="020B0604020202020204" pitchFamily="34" charset="0"/>
                <a:sym typeface="Arial Bold"/>
              </a:rPr>
              <a:t>Hashimi et al. (2023) A Review of Diagnostic techniques of visual symptoms of nutrients deficiencies in plant. A </a:t>
            </a:r>
            <a:r>
              <a:rPr lang="en-US" sz="900" dirty="0">
                <a:latin typeface="Arial" panose="020B0604020202020204" pitchFamily="34" charset="0"/>
                <a:cs typeface="Arial" panose="020B0604020202020204" pitchFamily="34" charset="0"/>
              </a:rPr>
              <a:t>Review of Diagnostic techniques of visual symptoms of nutrients deficiencies in plant. International Journal of Agriculture and Research 6:2. </a:t>
            </a:r>
            <a:r>
              <a:rPr lang="en-SG" sz="900" b="0" i="0" dirty="0">
                <a:effectLst/>
                <a:latin typeface="Arial" panose="020B0604020202020204" pitchFamily="34" charset="0"/>
                <a:hlinkClick r:id="rId5"/>
              </a:rPr>
              <a:t>https://www.ijojournals.com/index.php/ar/index</a:t>
            </a:r>
            <a:r>
              <a:rPr lang="en-SG" sz="900" b="0" i="0" dirty="0">
                <a:effectLst/>
                <a:latin typeface="Arial" panose="020B0604020202020204" pitchFamily="34" charset="0"/>
              </a:rPr>
              <a:t> </a:t>
            </a:r>
            <a:r>
              <a:rPr lang="en-US" sz="900" dirty="0">
                <a:latin typeface="Arial" panose="020B0604020202020204" pitchFamily="34" charset="0"/>
                <a:cs typeface="Arial" panose="020B0604020202020204" pitchFamily="34" charset="0"/>
              </a:rPr>
              <a:t> </a:t>
            </a:r>
          </a:p>
          <a:p>
            <a:pPr marL="228600" indent="-108000">
              <a:spcAft>
                <a:spcPts val="600"/>
              </a:spcAft>
              <a:buFont typeface="+mj-lt"/>
              <a:buAutoNum type="arabicPeriod"/>
            </a:pPr>
            <a:r>
              <a:rPr lang="en-US" sz="900" dirty="0">
                <a:latin typeface="Arial" panose="020B0604020202020204" pitchFamily="34" charset="0"/>
                <a:ea typeface="Arial Bold"/>
                <a:cs typeface="Arial" panose="020B0604020202020204" pitchFamily="34" charset="0"/>
                <a:sym typeface="Arial Bold"/>
              </a:rPr>
              <a:t>Viegas et al., (2018) Growth and visual symptoms nutrient deficiency  in mangosteens (</a:t>
            </a:r>
            <a:r>
              <a:rPr lang="en-US" sz="900" i="1" dirty="0">
                <a:latin typeface="Arial" panose="020B0604020202020204" pitchFamily="34" charset="0"/>
                <a:ea typeface="Arial Bold"/>
                <a:cs typeface="Arial" panose="020B0604020202020204" pitchFamily="34" charset="0"/>
                <a:sym typeface="Arial Bold"/>
              </a:rPr>
              <a:t>Garcinia </a:t>
            </a:r>
            <a:r>
              <a:rPr lang="en-US" sz="900" i="1" dirty="0" err="1">
                <a:latin typeface="Arial" panose="020B0604020202020204" pitchFamily="34" charset="0"/>
                <a:ea typeface="Arial Bold"/>
                <a:cs typeface="Arial" panose="020B0604020202020204" pitchFamily="34" charset="0"/>
                <a:sym typeface="Arial Bold"/>
              </a:rPr>
              <a:t>mangostana</a:t>
            </a:r>
            <a:r>
              <a:rPr lang="en-US" sz="900" i="1" dirty="0">
                <a:latin typeface="Arial" panose="020B0604020202020204" pitchFamily="34" charset="0"/>
                <a:ea typeface="Arial Bold"/>
                <a:cs typeface="Arial" panose="020B0604020202020204" pitchFamily="34" charset="0"/>
                <a:sym typeface="Arial Bold"/>
              </a:rPr>
              <a:t> </a:t>
            </a:r>
            <a:r>
              <a:rPr lang="en-US" sz="900" dirty="0">
                <a:latin typeface="Arial" panose="020B0604020202020204" pitchFamily="34" charset="0"/>
                <a:ea typeface="Arial Bold"/>
                <a:cs typeface="Arial" panose="020B0604020202020204" pitchFamily="34" charset="0"/>
                <a:sym typeface="Arial Bold"/>
              </a:rPr>
              <a:t>L.) . American Journal of Plant Sciences 9: 1014-1028</a:t>
            </a:r>
            <a:r>
              <a:rPr lang="en-US" sz="900" dirty="0">
                <a:solidFill>
                  <a:srgbClr val="222222"/>
                </a:solidFill>
                <a:latin typeface="Arial" panose="020B0604020202020204" pitchFamily="34" charset="0"/>
                <a:ea typeface="Arial Bold"/>
                <a:cs typeface="Arial" panose="020B0604020202020204" pitchFamily="34" charset="0"/>
                <a:sym typeface="Arial Bold"/>
              </a:rPr>
              <a:t>.    </a:t>
            </a:r>
            <a:r>
              <a:rPr lang="en-US" sz="900" dirty="0">
                <a:solidFill>
                  <a:srgbClr val="222222"/>
                </a:solidFill>
                <a:latin typeface="Arial" panose="020B0604020202020204" pitchFamily="34" charset="0"/>
                <a:ea typeface="Arial Bold"/>
                <a:cs typeface="Arial" panose="020B0604020202020204" pitchFamily="34" charset="0"/>
                <a:sym typeface="Arial Bold"/>
                <a:hlinkClick r:id="rId6"/>
              </a:rPr>
              <a:t>https://www.scirp.org/pdf/ajps_2018041915291125.pdf</a:t>
            </a:r>
            <a:r>
              <a:rPr lang="en-US" sz="900" dirty="0">
                <a:solidFill>
                  <a:srgbClr val="222222"/>
                </a:solidFill>
                <a:latin typeface="Arial" panose="020B0604020202020204" pitchFamily="34" charset="0"/>
                <a:ea typeface="Arial Bold"/>
                <a:cs typeface="Arial" panose="020B0604020202020204" pitchFamily="34" charset="0"/>
                <a:sym typeface="Arial Bold"/>
              </a:rPr>
              <a:t> </a:t>
            </a:r>
          </a:p>
        </p:txBody>
      </p:sp>
      <p:sp>
        <p:nvSpPr>
          <p:cNvPr id="60" name="TextBox 59">
            <a:extLst>
              <a:ext uri="{FF2B5EF4-FFF2-40B4-BE49-F238E27FC236}">
                <a16:creationId xmlns:a16="http://schemas.microsoft.com/office/drawing/2014/main" id="{2E332C2A-EE54-43E3-EAD7-43F1535069DC}"/>
              </a:ext>
            </a:extLst>
          </p:cNvPr>
          <p:cNvSpPr txBox="1"/>
          <p:nvPr/>
        </p:nvSpPr>
        <p:spPr>
          <a:xfrm>
            <a:off x="1522757" y="7918221"/>
            <a:ext cx="2200656" cy="2108269"/>
          </a:xfrm>
          <a:prstGeom prst="rect">
            <a:avLst/>
          </a:prstGeom>
          <a:noFill/>
        </p:spPr>
        <p:txBody>
          <a:bodyPr wrap="square">
            <a:spAutoFit/>
          </a:bodyPr>
          <a:lstStyle/>
          <a:p>
            <a:pPr>
              <a:spcAft>
                <a:spcPts val="600"/>
              </a:spcAft>
            </a:pPr>
            <a:r>
              <a:rPr lang="en-US" sz="900" b="1" dirty="0">
                <a:latin typeface="Arial" panose="020B0604020202020204" pitchFamily="34" charset="0"/>
                <a:ea typeface="Arial Bold"/>
                <a:cs typeface="Arial" panose="020B0604020202020204" pitchFamily="34" charset="0"/>
                <a:sym typeface="Arial Bold"/>
              </a:rPr>
              <a:t>About the Author</a:t>
            </a:r>
          </a:p>
          <a:p>
            <a:r>
              <a:rPr lang="en-US" sz="900" dirty="0">
                <a:latin typeface="Arial" panose="020B0604020202020204" pitchFamily="34" charset="0"/>
                <a:cs typeface="Arial" panose="020B0604020202020204" pitchFamily="34" charset="0"/>
              </a:rPr>
              <a:t>Mohd </a:t>
            </a:r>
            <a:r>
              <a:rPr lang="en-US" sz="900" dirty="0" err="1">
                <a:latin typeface="Arial" panose="020B0604020202020204" pitchFamily="34" charset="0"/>
                <a:cs typeface="Arial" panose="020B0604020202020204" pitchFamily="34" charset="0"/>
              </a:rPr>
              <a:t>Suhaime</a:t>
            </a:r>
            <a:r>
              <a:rPr lang="en-US" sz="900" dirty="0">
                <a:latin typeface="Arial" panose="020B0604020202020204" pitchFamily="34" charset="0"/>
                <a:cs typeface="Arial" panose="020B0604020202020204" pitchFamily="34" charset="0"/>
              </a:rPr>
              <a:t>, knowledgeable in hydroponic farming with over four decades of expertise, is a member of the Agri-Technology and Food Innovation Department. His portfolio includes </a:t>
            </a:r>
            <a:r>
              <a:rPr lang="en-SG" sz="900" dirty="0">
                <a:latin typeface="Arial" panose="020B0604020202020204" pitchFamily="34" charset="0"/>
                <a:cs typeface="Arial" panose="020B0604020202020204" pitchFamily="34" charset="0"/>
              </a:rPr>
              <a:t>contributing</a:t>
            </a:r>
            <a:r>
              <a:rPr lang="en-US" sz="900" dirty="0">
                <a:latin typeface="Arial" panose="020B0604020202020204" pitchFamily="34" charset="0"/>
                <a:cs typeface="Arial" panose="020B0604020202020204" pitchFamily="34" charset="0"/>
              </a:rPr>
              <a:t> to the "Singapore Urban Farming Project", a collaborative smart farming initiative, and implementing a Soilless Strawberry Cultivation project with Pokka Singapore. Additionally, </a:t>
            </a:r>
            <a:r>
              <a:rPr lang="en-US" sz="900" dirty="0" err="1">
                <a:latin typeface="Arial" panose="020B0604020202020204" pitchFamily="34" charset="0"/>
                <a:cs typeface="Arial" panose="020B0604020202020204" pitchFamily="34" charset="0"/>
              </a:rPr>
              <a:t>Suhaime</a:t>
            </a:r>
            <a:r>
              <a:rPr lang="en-US" sz="900" dirty="0">
                <a:latin typeface="Arial" panose="020B0604020202020204" pitchFamily="34" charset="0"/>
                <a:cs typeface="Arial" panose="020B0604020202020204" pitchFamily="34" charset="0"/>
              </a:rPr>
              <a:t> provides technical guidance to the local farming community. </a:t>
            </a:r>
            <a:endParaRPr lang="en-US" sz="700" dirty="0">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1A0A6F96-BE3C-8F6F-314A-5CB44D97C259}"/>
              </a:ext>
            </a:extLst>
          </p:cNvPr>
          <p:cNvGrpSpPr/>
          <p:nvPr/>
        </p:nvGrpSpPr>
        <p:grpSpPr>
          <a:xfrm>
            <a:off x="294524" y="5812907"/>
            <a:ext cx="6942087" cy="396000"/>
            <a:chOff x="6117935" y="6567604"/>
            <a:chExt cx="7741959" cy="904638"/>
          </a:xfrm>
        </p:grpSpPr>
        <p:sp>
          <p:nvSpPr>
            <p:cNvPr id="29" name="Rectangle: Rounded Corners 28">
              <a:extLst>
                <a:ext uri="{FF2B5EF4-FFF2-40B4-BE49-F238E27FC236}">
                  <a16:creationId xmlns:a16="http://schemas.microsoft.com/office/drawing/2014/main" id="{4B02D549-1734-0F33-D494-767B00BB2EFF}"/>
                </a:ext>
              </a:extLst>
            </p:cNvPr>
            <p:cNvSpPr/>
            <p:nvPr/>
          </p:nvSpPr>
          <p:spPr>
            <a:xfrm>
              <a:off x="6117935" y="6567604"/>
              <a:ext cx="7741959" cy="904638"/>
            </a:xfrm>
            <a:prstGeom prst="roundRect">
              <a:avLst/>
            </a:prstGeom>
            <a:solidFill>
              <a:srgbClr val="979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trike="sngStrike" dirty="0">
                <a:solidFill>
                  <a:srgbClr val="FF0000"/>
                </a:solidFill>
              </a:endParaRPr>
            </a:p>
          </p:txBody>
        </p:sp>
        <p:sp>
          <p:nvSpPr>
            <p:cNvPr id="16" name="TextBox 15">
              <a:extLst>
                <a:ext uri="{FF2B5EF4-FFF2-40B4-BE49-F238E27FC236}">
                  <a16:creationId xmlns:a16="http://schemas.microsoft.com/office/drawing/2014/main" id="{BFFED3DC-BB6A-F11A-17A9-E9AADD28E287}"/>
                </a:ext>
              </a:extLst>
            </p:cNvPr>
            <p:cNvSpPr txBox="1"/>
            <p:nvPr/>
          </p:nvSpPr>
          <p:spPr>
            <a:xfrm>
              <a:off x="6224661" y="6656530"/>
              <a:ext cx="7526340" cy="446192"/>
            </a:xfrm>
            <a:prstGeom prst="rect">
              <a:avLst/>
            </a:prstGeom>
            <a:noFill/>
          </p:spPr>
          <p:txBody>
            <a:bodyPr wrap="square">
              <a:spAutoFit/>
            </a:bodyPr>
            <a:lstStyle/>
            <a:p>
              <a:pPr algn="just">
                <a:spcBef>
                  <a:spcPts val="750"/>
                </a:spcBef>
              </a:pPr>
              <a:endParaRPr lang="en-SG" sz="1000" i="1" strike="sngStrike" dirty="0">
                <a:solidFill>
                  <a:srgbClr val="FF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A9D743D-55A9-DFBA-917E-001044C7BC73}"/>
              </a:ext>
            </a:extLst>
          </p:cNvPr>
          <p:cNvGrpSpPr/>
          <p:nvPr/>
        </p:nvGrpSpPr>
        <p:grpSpPr>
          <a:xfrm>
            <a:off x="330027" y="3591740"/>
            <a:ext cx="2236707" cy="2088438"/>
            <a:chOff x="4508413" y="6637238"/>
            <a:chExt cx="2731953" cy="1836963"/>
          </a:xfrm>
          <a:solidFill>
            <a:srgbClr val="3B7D23"/>
          </a:solidFill>
        </p:grpSpPr>
        <p:sp>
          <p:nvSpPr>
            <p:cNvPr id="46" name="Rectangle: Rounded Corners 45">
              <a:extLst>
                <a:ext uri="{FF2B5EF4-FFF2-40B4-BE49-F238E27FC236}">
                  <a16:creationId xmlns:a16="http://schemas.microsoft.com/office/drawing/2014/main" id="{E5DD3924-0F09-16AA-8A65-057323EBAD3E}"/>
                </a:ext>
              </a:extLst>
            </p:cNvPr>
            <p:cNvSpPr/>
            <p:nvPr/>
          </p:nvSpPr>
          <p:spPr>
            <a:xfrm>
              <a:off x="4508413" y="6637238"/>
              <a:ext cx="2731953" cy="1836963"/>
            </a:xfrm>
            <a:prstGeom prst="roundRect">
              <a:avLst>
                <a:gd name="adj" fmla="val 11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750"/>
                </a:spcBef>
              </a:pPr>
              <a:endParaRPr lang="en-SG" dirty="0">
                <a:solidFill>
                  <a:schemeClr val="tx1"/>
                </a:solidFill>
                <a:latin typeface="Inter"/>
              </a:endParaRPr>
            </a:p>
          </p:txBody>
        </p:sp>
        <p:sp>
          <p:nvSpPr>
            <p:cNvPr id="47" name="TextBox 46">
              <a:extLst>
                <a:ext uri="{FF2B5EF4-FFF2-40B4-BE49-F238E27FC236}">
                  <a16:creationId xmlns:a16="http://schemas.microsoft.com/office/drawing/2014/main" id="{3542F884-D3D3-164B-B50B-ECF0F6D66533}"/>
                </a:ext>
              </a:extLst>
            </p:cNvPr>
            <p:cNvSpPr txBox="1"/>
            <p:nvPr/>
          </p:nvSpPr>
          <p:spPr>
            <a:xfrm>
              <a:off x="4519748" y="6987046"/>
              <a:ext cx="2547410" cy="1367118"/>
            </a:xfrm>
            <a:prstGeom prst="rect">
              <a:avLst/>
            </a:prstGeom>
            <a:noFill/>
          </p:spPr>
          <p:txBody>
            <a:bodyPr wrap="square">
              <a:spAutoFit/>
            </a:bodyPr>
            <a:lstStyle/>
            <a:p>
              <a:pPr marL="171450" lvl="1" indent="-171450" algn="just">
                <a:spcBef>
                  <a:spcPts val="300"/>
                </a:spcBef>
                <a:buFont typeface="Arial" panose="020B0604020202020204" pitchFamily="34" charset="0"/>
                <a:buChar char="•"/>
              </a:pPr>
              <a:r>
                <a:rPr lang="en-US" sz="1000" b="0" i="0" dirty="0">
                  <a:effectLst/>
                  <a:latin typeface="Arial" panose="020B0604020202020204" pitchFamily="34" charset="0"/>
                  <a:cs typeface="Arial" panose="020B0604020202020204" pitchFamily="34" charset="0"/>
                </a:rPr>
                <a:t>Check pH levels daily and maintain between 5.5-6.5 for optimal nutrient uptake </a:t>
              </a:r>
            </a:p>
            <a:p>
              <a:pPr marL="171450" lvl="1" indent="-171450" algn="just">
                <a:spcBef>
                  <a:spcPts val="300"/>
                </a:spcBef>
                <a:buFont typeface="Arial" panose="020B0604020202020204" pitchFamily="34" charset="0"/>
                <a:buChar char="•"/>
              </a:pPr>
              <a:r>
                <a:rPr lang="en-US" sz="1000" b="0" i="0" dirty="0">
                  <a:effectLst/>
                  <a:latin typeface="Arial" panose="020B0604020202020204" pitchFamily="34" charset="0"/>
                  <a:cs typeface="Arial" panose="020B0604020202020204" pitchFamily="34" charset="0"/>
                </a:rPr>
                <a:t>Monitor EC readings daily to keep levels between 1.5-2.5 mS/cm </a:t>
              </a:r>
            </a:p>
            <a:p>
              <a:pPr marL="171450" lvl="1" indent="-171450" algn="just">
                <a:spcBef>
                  <a:spcPts val="300"/>
                </a:spcBef>
                <a:buFont typeface="Arial" panose="020B0604020202020204" pitchFamily="34" charset="0"/>
                <a:buChar char="•"/>
              </a:pPr>
              <a:r>
                <a:rPr lang="en-US" sz="1000" b="0" i="0" dirty="0">
                  <a:effectLst/>
                  <a:latin typeface="Arial" panose="020B0604020202020204" pitchFamily="34" charset="0"/>
                  <a:cs typeface="Arial" panose="020B0604020202020204" pitchFamily="34" charset="0"/>
                </a:rPr>
                <a:t>Calibrate pH and EC meters regularly according to manufacturer specifications</a:t>
              </a:r>
              <a:endParaRPr lang="en-SG" sz="10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0D3B23B3-CFFF-2AB7-01A0-1C991534D83F}"/>
                </a:ext>
              </a:extLst>
            </p:cNvPr>
            <p:cNvSpPr txBox="1"/>
            <p:nvPr/>
          </p:nvSpPr>
          <p:spPr>
            <a:xfrm>
              <a:off x="4519748" y="6731708"/>
              <a:ext cx="2547410" cy="243645"/>
            </a:xfrm>
            <a:prstGeom prst="rect">
              <a:avLst/>
            </a:prstGeom>
            <a:noFill/>
          </p:spPr>
          <p:txBody>
            <a:bodyPr wrap="square">
              <a:spAutoFit/>
            </a:bodyPr>
            <a:lstStyle/>
            <a:p>
              <a:pPr algn="ctr">
                <a:spcBef>
                  <a:spcPts val="750"/>
                </a:spcBef>
              </a:pPr>
              <a:r>
                <a:rPr lang="en-SG" sz="1200" b="1" dirty="0">
                  <a:latin typeface="Arial" panose="020B0604020202020204" pitchFamily="34" charset="0"/>
                  <a:cs typeface="Arial" panose="020B0604020202020204" pitchFamily="34" charset="0"/>
                </a:rPr>
                <a:t>Regular Monitoring</a:t>
              </a:r>
            </a:p>
          </p:txBody>
        </p:sp>
      </p:grpSp>
      <p:grpSp>
        <p:nvGrpSpPr>
          <p:cNvPr id="3" name="Group 2">
            <a:extLst>
              <a:ext uri="{FF2B5EF4-FFF2-40B4-BE49-F238E27FC236}">
                <a16:creationId xmlns:a16="http://schemas.microsoft.com/office/drawing/2014/main" id="{A713F61E-5804-8210-6BDE-B9EBEE637E26}"/>
              </a:ext>
            </a:extLst>
          </p:cNvPr>
          <p:cNvGrpSpPr/>
          <p:nvPr/>
        </p:nvGrpSpPr>
        <p:grpSpPr>
          <a:xfrm>
            <a:off x="5200158" y="3583404"/>
            <a:ext cx="2226339" cy="2119138"/>
            <a:chOff x="2967423" y="8566434"/>
            <a:chExt cx="2314800" cy="1680137"/>
          </a:xfrm>
        </p:grpSpPr>
        <p:sp>
          <p:nvSpPr>
            <p:cNvPr id="4" name="Rectangle: Rounded Corners 3">
              <a:extLst>
                <a:ext uri="{FF2B5EF4-FFF2-40B4-BE49-F238E27FC236}">
                  <a16:creationId xmlns:a16="http://schemas.microsoft.com/office/drawing/2014/main" id="{F1ED2C72-1E7F-DE3A-B555-D51F4FD76BA7}"/>
                </a:ext>
              </a:extLst>
            </p:cNvPr>
            <p:cNvSpPr/>
            <p:nvPr/>
          </p:nvSpPr>
          <p:spPr>
            <a:xfrm rot="10800000">
              <a:off x="2967423" y="8566434"/>
              <a:ext cx="2314800" cy="1680137"/>
            </a:xfrm>
            <a:prstGeom prst="roundRect">
              <a:avLst>
                <a:gd name="adj" fmla="val 97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sp>
          <p:nvSpPr>
            <p:cNvPr id="5" name="TextBox 4">
              <a:extLst>
                <a:ext uri="{FF2B5EF4-FFF2-40B4-BE49-F238E27FC236}">
                  <a16:creationId xmlns:a16="http://schemas.microsoft.com/office/drawing/2014/main" id="{E7077051-B0C8-12D6-D5DE-38FF38CFF6E2}"/>
                </a:ext>
              </a:extLst>
            </p:cNvPr>
            <p:cNvSpPr txBox="1"/>
            <p:nvPr/>
          </p:nvSpPr>
          <p:spPr>
            <a:xfrm>
              <a:off x="3019737" y="8880268"/>
              <a:ext cx="2168205" cy="1354297"/>
            </a:xfrm>
            <a:prstGeom prst="rect">
              <a:avLst/>
            </a:prstGeom>
            <a:noFill/>
          </p:spPr>
          <p:txBody>
            <a:bodyPr wrap="square">
              <a:spAutoFit/>
            </a:bodyPr>
            <a:lstStyle/>
            <a:p>
              <a:pPr marL="144000" lvl="1" indent="-144000" algn="just">
                <a:spcBef>
                  <a:spcPts val="300"/>
                </a:spcBef>
                <a:buFont typeface="Arial" panose="020B0604020202020204" pitchFamily="34" charset="0"/>
                <a:buChar char="•"/>
              </a:pPr>
              <a:r>
                <a:rPr lang="en-US" sz="1000" dirty="0">
                  <a:latin typeface="Arial" panose="020B0604020202020204" pitchFamily="34" charset="0"/>
                  <a:cs typeface="Arial" panose="020B0604020202020204" pitchFamily="34" charset="0"/>
                </a:rPr>
                <a:t>Replenish nutrient solution if needed to ensuring optimal nutrient ratio due to </a:t>
              </a:r>
              <a:r>
                <a:rPr lang="en-SG" sz="1000" dirty="0">
                  <a:latin typeface="Arial" panose="020B0604020202020204" pitchFamily="34" charset="0"/>
                  <a:cs typeface="Arial" panose="020B0604020202020204" pitchFamily="34" charset="0"/>
                </a:rPr>
                <a:t>intensive crop cycles</a:t>
              </a:r>
            </a:p>
            <a:p>
              <a:pPr marL="144000" lvl="1" indent="-144000" algn="just">
                <a:spcBef>
                  <a:spcPts val="300"/>
                </a:spcBef>
                <a:buFont typeface="Arial" panose="020B0604020202020204" pitchFamily="34" charset="0"/>
                <a:buChar char="•"/>
              </a:pPr>
              <a:r>
                <a:rPr lang="en-US" sz="1000" b="0" i="0" dirty="0">
                  <a:effectLst/>
                  <a:latin typeface="Arial" panose="020B0604020202020204" pitchFamily="34" charset="0"/>
                  <a:cs typeface="Arial" panose="020B0604020202020204" pitchFamily="34" charset="0"/>
                </a:rPr>
                <a:t>Adjust EC levels when adding fresh solution to maintain optimal concentration </a:t>
              </a:r>
            </a:p>
            <a:p>
              <a:pPr marL="144000" lvl="1" indent="-144000" algn="just">
                <a:spcBef>
                  <a:spcPts val="300"/>
                </a:spcBef>
                <a:buFont typeface="Arial" panose="020B0604020202020204" pitchFamily="34" charset="0"/>
                <a:buChar char="•"/>
              </a:pPr>
              <a:r>
                <a:rPr lang="en-US" sz="1000" b="0" i="0" dirty="0">
                  <a:effectLst/>
                  <a:latin typeface="Arial" panose="020B0604020202020204" pitchFamily="34" charset="0"/>
                  <a:cs typeface="Arial" panose="020B0604020202020204" pitchFamily="34" charset="0"/>
                </a:rPr>
                <a:t>Analyse nutrient solution weekly to monitor nutrient balance and system health</a:t>
              </a:r>
              <a:endParaRPr lang="en-SG"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1E195B0-C8D4-2A6D-1AFD-66D35DA07E71}"/>
                </a:ext>
              </a:extLst>
            </p:cNvPr>
            <p:cNvSpPr txBox="1"/>
            <p:nvPr/>
          </p:nvSpPr>
          <p:spPr>
            <a:xfrm>
              <a:off x="3148053" y="8638070"/>
              <a:ext cx="1932621" cy="217492"/>
            </a:xfrm>
            <a:prstGeom prst="rect">
              <a:avLst/>
            </a:prstGeom>
            <a:noFill/>
          </p:spPr>
          <p:txBody>
            <a:bodyPr wrap="square">
              <a:spAutoFit/>
            </a:bodyPr>
            <a:lstStyle>
              <a:defPPr>
                <a:defRPr lang="en-US"/>
              </a:defPPr>
              <a:lvl1pPr>
                <a:spcBef>
                  <a:spcPts val="750"/>
                </a:spcBef>
                <a:defRPr sz="1400" b="0" i="0">
                  <a:solidFill>
                    <a:srgbClr val="454953"/>
                  </a:solidFill>
                  <a:effectLst/>
                  <a:latin typeface="Inter"/>
                </a:defRPr>
              </a:lvl1pPr>
            </a:lstStyle>
            <a:p>
              <a:pPr algn="ctr"/>
              <a:r>
                <a:rPr lang="en-SG" sz="1200" b="1" dirty="0">
                  <a:solidFill>
                    <a:schemeClr val="tx1"/>
                  </a:solidFill>
                  <a:latin typeface="Arial" panose="020B0604020202020204" pitchFamily="34" charset="0"/>
                  <a:cs typeface="Arial" panose="020B0604020202020204" pitchFamily="34" charset="0"/>
                </a:rPr>
                <a:t>Solution Management</a:t>
              </a:r>
            </a:p>
          </p:txBody>
        </p:sp>
      </p:grpSp>
      <p:grpSp>
        <p:nvGrpSpPr>
          <p:cNvPr id="76" name="Group 75">
            <a:extLst>
              <a:ext uri="{FF2B5EF4-FFF2-40B4-BE49-F238E27FC236}">
                <a16:creationId xmlns:a16="http://schemas.microsoft.com/office/drawing/2014/main" id="{F0DEFA78-7EB0-C25C-43F5-9A3F65E0B76B}"/>
              </a:ext>
            </a:extLst>
          </p:cNvPr>
          <p:cNvGrpSpPr/>
          <p:nvPr/>
        </p:nvGrpSpPr>
        <p:grpSpPr>
          <a:xfrm>
            <a:off x="2496456" y="3624526"/>
            <a:ext cx="2794932" cy="2270359"/>
            <a:chOff x="4931422" y="7492251"/>
            <a:chExt cx="2794932" cy="2321295"/>
          </a:xfrm>
        </p:grpSpPr>
        <p:sp>
          <p:nvSpPr>
            <p:cNvPr id="7" name="Rectangle: Rounded Corners 6">
              <a:extLst>
                <a:ext uri="{FF2B5EF4-FFF2-40B4-BE49-F238E27FC236}">
                  <a16:creationId xmlns:a16="http://schemas.microsoft.com/office/drawing/2014/main" id="{6F287338-B6E5-760E-371A-0DDDBB801FAD}"/>
                </a:ext>
              </a:extLst>
            </p:cNvPr>
            <p:cNvSpPr/>
            <p:nvPr/>
          </p:nvSpPr>
          <p:spPr>
            <a:xfrm>
              <a:off x="5079592" y="7492251"/>
              <a:ext cx="2484000" cy="2139837"/>
            </a:xfrm>
            <a:prstGeom prst="roundRect">
              <a:avLst>
                <a:gd name="adj" fmla="val 96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750"/>
                </a:spcBef>
              </a:pPr>
              <a:endParaRPr lang="en-SG" dirty="0">
                <a:solidFill>
                  <a:schemeClr val="tx1"/>
                </a:solidFill>
                <a:latin typeface="Inter"/>
              </a:endParaRPr>
            </a:p>
          </p:txBody>
        </p:sp>
        <p:sp>
          <p:nvSpPr>
            <p:cNvPr id="9" name="TextBox 8">
              <a:extLst>
                <a:ext uri="{FF2B5EF4-FFF2-40B4-BE49-F238E27FC236}">
                  <a16:creationId xmlns:a16="http://schemas.microsoft.com/office/drawing/2014/main" id="{A509FEF4-4898-EA55-7379-03A90B51B962}"/>
                </a:ext>
              </a:extLst>
            </p:cNvPr>
            <p:cNvSpPr txBox="1"/>
            <p:nvPr/>
          </p:nvSpPr>
          <p:spPr>
            <a:xfrm>
              <a:off x="4931422" y="7582137"/>
              <a:ext cx="2794932" cy="283214"/>
            </a:xfrm>
            <a:prstGeom prst="rect">
              <a:avLst/>
            </a:prstGeom>
            <a:noFill/>
          </p:spPr>
          <p:txBody>
            <a:bodyPr wrap="square">
              <a:spAutoFit/>
            </a:bodyPr>
            <a:lstStyle>
              <a:defPPr>
                <a:defRPr lang="en-US"/>
              </a:defPPr>
              <a:lvl1pPr>
                <a:spcBef>
                  <a:spcPts val="750"/>
                </a:spcBef>
                <a:defRPr sz="1400" b="1" i="1">
                  <a:solidFill>
                    <a:schemeClr val="bg1"/>
                  </a:solidFill>
                  <a:effectLst/>
                  <a:latin typeface="Arial" panose="020B0604020202020204" pitchFamily="34" charset="0"/>
                  <a:cs typeface="Arial" panose="020B0604020202020204" pitchFamily="34" charset="0"/>
                </a:defRPr>
              </a:lvl1pPr>
            </a:lstStyle>
            <a:p>
              <a:pPr algn="ctr"/>
              <a:r>
                <a:rPr lang="en-SG" sz="1200" i="0" dirty="0">
                  <a:solidFill>
                    <a:schemeClr val="tx1"/>
                  </a:solidFill>
                </a:rPr>
                <a:t>Fertiliser Management</a:t>
              </a:r>
            </a:p>
          </p:txBody>
        </p:sp>
        <p:sp>
          <p:nvSpPr>
            <p:cNvPr id="10" name="TextBox 9">
              <a:extLst>
                <a:ext uri="{FF2B5EF4-FFF2-40B4-BE49-F238E27FC236}">
                  <a16:creationId xmlns:a16="http://schemas.microsoft.com/office/drawing/2014/main" id="{1D8C5958-D9AB-25CC-7F86-ABAB804050E9}"/>
                </a:ext>
              </a:extLst>
            </p:cNvPr>
            <p:cNvSpPr txBox="1"/>
            <p:nvPr/>
          </p:nvSpPr>
          <p:spPr>
            <a:xfrm>
              <a:off x="5257893" y="7909722"/>
              <a:ext cx="2121036" cy="1903824"/>
            </a:xfrm>
            <a:prstGeom prst="rect">
              <a:avLst/>
            </a:prstGeom>
            <a:noFill/>
          </p:spPr>
          <p:txBody>
            <a:bodyPr wrap="square">
              <a:spAutoFit/>
            </a:bodyPr>
            <a:lstStyle/>
            <a:p>
              <a:pPr marL="171450" lvl="1" indent="-171450" algn="just">
                <a:spcBef>
                  <a:spcPts val="300"/>
                </a:spcBef>
                <a:buFont typeface="Arial" panose="020B0604020202020204" pitchFamily="34" charset="0"/>
                <a:buChar char="•"/>
              </a:pPr>
              <a:r>
                <a:rPr lang="en-US" sz="1000" dirty="0">
                  <a:latin typeface="Arial" panose="020B0604020202020204" pitchFamily="34" charset="0"/>
                  <a:cs typeface="Arial" panose="020B0604020202020204" pitchFamily="34" charset="0"/>
                </a:rPr>
                <a:t>Proper fertiliser storage area in shaded area</a:t>
              </a:r>
            </a:p>
            <a:p>
              <a:pPr marL="171450" lvl="1" indent="-171450" algn="just">
                <a:spcBef>
                  <a:spcPts val="300"/>
                </a:spcBef>
                <a:buFont typeface="Arial" panose="020B0604020202020204" pitchFamily="34" charset="0"/>
                <a:buChar char="•"/>
              </a:pPr>
              <a:r>
                <a:rPr lang="en-US" sz="1000" dirty="0">
                  <a:latin typeface="Arial" panose="020B0604020202020204" pitchFamily="34" charset="0"/>
                  <a:cs typeface="Arial" panose="020B0604020202020204" pitchFamily="34" charset="0"/>
                </a:rPr>
                <a:t>Monitoring and documenting expiry dates before use</a:t>
              </a:r>
            </a:p>
            <a:p>
              <a:pPr marL="171450" lvl="1" indent="-171450" algn="just">
                <a:spcBef>
                  <a:spcPts val="300"/>
                </a:spcBef>
                <a:buFont typeface="Arial" panose="020B0604020202020204" pitchFamily="34" charset="0"/>
                <a:buChar char="•"/>
              </a:pPr>
              <a:r>
                <a:rPr lang="en-US" sz="1000" dirty="0">
                  <a:latin typeface="Arial" panose="020B0604020202020204" pitchFamily="34" charset="0"/>
                  <a:cs typeface="Arial" panose="020B0604020202020204" pitchFamily="34" charset="0"/>
                </a:rPr>
                <a:t>Application rate (amount to apply) specified on the label</a:t>
              </a:r>
              <a:endParaRPr lang="en-SG" sz="1000" dirty="0">
                <a:latin typeface="Arial" panose="020B0604020202020204" pitchFamily="34" charset="0"/>
                <a:cs typeface="Arial" panose="020B0604020202020204" pitchFamily="34" charset="0"/>
              </a:endParaRPr>
            </a:p>
            <a:p>
              <a:pPr marL="171450" lvl="1" indent="-171450" algn="just">
                <a:spcBef>
                  <a:spcPts val="300"/>
                </a:spcBef>
                <a:buFont typeface="Arial" panose="020B0604020202020204" pitchFamily="34" charset="0"/>
                <a:buChar char="•"/>
              </a:pPr>
              <a:endParaRPr lang="en-US" sz="1000" b="0" i="0" dirty="0">
                <a:solidFill>
                  <a:srgbClr val="454953"/>
                </a:solidFill>
                <a:effectLst/>
                <a:latin typeface="Inter"/>
              </a:endParaRPr>
            </a:p>
            <a:p>
              <a:pPr marL="171450" lvl="1" indent="-171450" algn="just">
                <a:spcBef>
                  <a:spcPts val="300"/>
                </a:spcBef>
                <a:buFont typeface="Arial" panose="020B0604020202020204" pitchFamily="34" charset="0"/>
                <a:buChar char="•"/>
              </a:pPr>
              <a:endParaRPr lang="en-SG" sz="1000" dirty="0">
                <a:latin typeface="Arial" panose="020B0604020202020204" pitchFamily="34" charset="0"/>
                <a:cs typeface="Arial" panose="020B0604020202020204" pitchFamily="34" charset="0"/>
              </a:endParaRPr>
            </a:p>
            <a:p>
              <a:pPr marL="171450" lvl="1" indent="-171450" algn="just">
                <a:spcBef>
                  <a:spcPts val="300"/>
                </a:spcBef>
                <a:buFont typeface="Arial" panose="020B0604020202020204" pitchFamily="34" charset="0"/>
                <a:buChar char="•"/>
              </a:pPr>
              <a:endParaRPr lang="en-US" sz="1000" b="0" i="0" dirty="0">
                <a:effectLst/>
                <a:latin typeface="Arial" panose="020B0604020202020204" pitchFamily="34" charset="0"/>
                <a:cs typeface="Arial" panose="020B0604020202020204" pitchFamily="34" charset="0"/>
              </a:endParaRPr>
            </a:p>
            <a:p>
              <a:pPr marL="171450" lvl="1" indent="-171450" algn="just">
                <a:spcBef>
                  <a:spcPts val="300"/>
                </a:spcBef>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88D6C8B6-76F8-4F9F-1975-A61CA361BAF4}"/>
              </a:ext>
            </a:extLst>
          </p:cNvPr>
          <p:cNvSpPr txBox="1"/>
          <p:nvPr/>
        </p:nvSpPr>
        <p:spPr>
          <a:xfrm>
            <a:off x="497767" y="1004987"/>
            <a:ext cx="4343400" cy="297967"/>
          </a:xfrm>
          <a:prstGeom prst="rect">
            <a:avLst/>
          </a:prstGeom>
          <a:noFill/>
        </p:spPr>
        <p:txBody>
          <a:bodyPr wrap="square">
            <a:spAutoFit/>
          </a:bodyPr>
          <a:lstStyle/>
          <a:p>
            <a:pPr algn="just">
              <a:lnSpc>
                <a:spcPct val="120000"/>
              </a:lnSpc>
              <a:spcBef>
                <a:spcPts val="600"/>
              </a:spcBef>
              <a:spcAft>
                <a:spcPts val="600"/>
              </a:spcAft>
            </a:pPr>
            <a:r>
              <a:rPr lang="en-SG" sz="1200" b="1" dirty="0">
                <a:solidFill>
                  <a:schemeClr val="bg1"/>
                </a:solidFill>
                <a:latin typeface="Arial" panose="020B0604020202020204" pitchFamily="34" charset="0"/>
                <a:cs typeface="Arial" panose="020B0604020202020204" pitchFamily="34" charset="0"/>
              </a:rPr>
              <a:t>Best Practices for Nutrient Management</a:t>
            </a:r>
            <a:endParaRPr lang="en-US" sz="1200" b="1"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71EE3A-00FD-F093-DA0A-333F972E409A}"/>
              </a:ext>
            </a:extLst>
          </p:cNvPr>
          <p:cNvGrpSpPr/>
          <p:nvPr/>
        </p:nvGrpSpPr>
        <p:grpSpPr>
          <a:xfrm>
            <a:off x="2284462" y="10363200"/>
            <a:ext cx="3057874" cy="324156"/>
            <a:chOff x="3419" y="-33338"/>
            <a:chExt cx="1109072" cy="210139"/>
          </a:xfrm>
        </p:grpSpPr>
        <p:sp>
          <p:nvSpPr>
            <p:cNvPr id="15" name="Freeform 11">
              <a:extLst>
                <a:ext uri="{FF2B5EF4-FFF2-40B4-BE49-F238E27FC236}">
                  <a16:creationId xmlns:a16="http://schemas.microsoft.com/office/drawing/2014/main" id="{57458E9B-4EF4-024B-799C-F120933D0AF7}"/>
                </a:ext>
              </a:extLst>
            </p:cNvPr>
            <p:cNvSpPr/>
            <p:nvPr/>
          </p:nvSpPr>
          <p:spPr>
            <a:xfrm>
              <a:off x="11192" y="-33338"/>
              <a:ext cx="1101299" cy="203200"/>
            </a:xfrm>
            <a:custGeom>
              <a:avLst/>
              <a:gdLst/>
              <a:ahLst/>
              <a:cxnLst/>
              <a:rect l="l" t="t" r="r" b="b"/>
              <a:pathLst>
                <a:path w="1101299" h="203200">
                  <a:moveTo>
                    <a:pt x="93215" y="0"/>
                  </a:moveTo>
                  <a:lnTo>
                    <a:pt x="1008084" y="0"/>
                  </a:lnTo>
                  <a:cubicBezTo>
                    <a:pt x="1059566" y="0"/>
                    <a:pt x="1101299" y="41734"/>
                    <a:pt x="1101299" y="93215"/>
                  </a:cubicBezTo>
                  <a:lnTo>
                    <a:pt x="1101299" y="109985"/>
                  </a:lnTo>
                  <a:cubicBezTo>
                    <a:pt x="1101299" y="161466"/>
                    <a:pt x="1059566" y="203200"/>
                    <a:pt x="1008084" y="203200"/>
                  </a:cubicBezTo>
                  <a:lnTo>
                    <a:pt x="93215" y="203200"/>
                  </a:lnTo>
                  <a:cubicBezTo>
                    <a:pt x="41734" y="203200"/>
                    <a:pt x="0" y="161466"/>
                    <a:pt x="0" y="109985"/>
                  </a:cubicBezTo>
                  <a:lnTo>
                    <a:pt x="0" y="93215"/>
                  </a:lnTo>
                  <a:cubicBezTo>
                    <a:pt x="0" y="41734"/>
                    <a:pt x="41734" y="0"/>
                    <a:pt x="93215" y="0"/>
                  </a:cubicBezTo>
                  <a:close/>
                </a:path>
              </a:pathLst>
            </a:custGeom>
            <a:noFill/>
          </p:spPr>
          <p:txBody>
            <a:bodyPr/>
            <a:lstStyle/>
            <a:p>
              <a:endParaRPr lang="en-SG" sz="1200" dirty="0"/>
            </a:p>
          </p:txBody>
        </p:sp>
        <p:sp>
          <p:nvSpPr>
            <p:cNvPr id="17" name="TextBox 16">
              <a:extLst>
                <a:ext uri="{FF2B5EF4-FFF2-40B4-BE49-F238E27FC236}">
                  <a16:creationId xmlns:a16="http://schemas.microsoft.com/office/drawing/2014/main" id="{B2E38D81-A987-9B2A-941A-6EE9C17169ED}"/>
                </a:ext>
              </a:extLst>
            </p:cNvPr>
            <p:cNvSpPr txBox="1"/>
            <p:nvPr/>
          </p:nvSpPr>
          <p:spPr>
            <a:xfrm>
              <a:off x="3419" y="22743"/>
              <a:ext cx="1101299" cy="154058"/>
            </a:xfrm>
            <a:prstGeom prst="rect">
              <a:avLst/>
            </a:prstGeom>
          </p:spPr>
          <p:txBody>
            <a:bodyPr lIns="24884" tIns="24884" rIns="24884" bIns="24884" rtlCol="0" anchor="ctr"/>
            <a:lstStyle/>
            <a:p>
              <a:pPr algn="ctr">
                <a:lnSpc>
                  <a:spcPts val="1372"/>
                </a:lnSpc>
              </a:pPr>
              <a:r>
                <a:rPr lang="en-US" sz="1200" dirty="0">
                  <a:solidFill>
                    <a:srgbClr val="000000"/>
                  </a:solidFill>
                  <a:ea typeface="Arial Bold"/>
                  <a:cs typeface="Arial Bold"/>
                  <a:sym typeface="Arial Bold"/>
                </a:rPr>
                <a:t>Page 4</a:t>
              </a:r>
            </a:p>
          </p:txBody>
        </p:sp>
      </p:grpSp>
      <p:sp>
        <p:nvSpPr>
          <p:cNvPr id="20" name="TextBox 19">
            <a:extLst>
              <a:ext uri="{FF2B5EF4-FFF2-40B4-BE49-F238E27FC236}">
                <a16:creationId xmlns:a16="http://schemas.microsoft.com/office/drawing/2014/main" id="{41C3D64B-CDEF-E7D4-4AC8-55D8E183FE03}"/>
              </a:ext>
            </a:extLst>
          </p:cNvPr>
          <p:cNvSpPr txBox="1"/>
          <p:nvPr/>
        </p:nvSpPr>
        <p:spPr>
          <a:xfrm>
            <a:off x="294524" y="1415287"/>
            <a:ext cx="6942086" cy="2056973"/>
          </a:xfrm>
          <a:prstGeom prst="rect">
            <a:avLst/>
          </a:prstGeom>
          <a:noFill/>
        </p:spPr>
        <p:txBody>
          <a:bodyPr wrap="square">
            <a:spAutoFit/>
          </a:bodyPr>
          <a:lstStyle>
            <a:defPPr>
              <a:defRPr lang="en-US"/>
            </a:defPPr>
            <a:lvl1pPr>
              <a:defRPr b="0" i="0">
                <a:solidFill>
                  <a:srgbClr val="454953"/>
                </a:solidFill>
                <a:effectLst/>
                <a:latin typeface="Inter"/>
              </a:defRPr>
            </a:lvl1pPr>
          </a:lstStyle>
          <a:p>
            <a:pPr algn="just">
              <a:spcAft>
                <a:spcPts val="400"/>
              </a:spcAft>
            </a:pPr>
            <a:r>
              <a:rPr lang="en-US" sz="1100" dirty="0">
                <a:solidFill>
                  <a:schemeClr val="tx1"/>
                </a:solidFill>
                <a:latin typeface="Arial" panose="020B0604020202020204" pitchFamily="34" charset="0"/>
                <a:cs typeface="Arial" panose="020B0604020202020204" pitchFamily="34" charset="0"/>
              </a:rPr>
              <a:t>Regular monitoring helps ensure optimal plant growth by maintaining proper nutrient levels and growing conditions. Replenish fertiliser tanks with fresh water to compensate for evaporation, which concentrates nutrients and can lead to salt buildup. Check electrical conductivity (EC) and pH levels daily to track nutrient strength and acidity levels in your system. Use properly calibrated meters for accurate readings</a:t>
            </a:r>
            <a:r>
              <a:rPr lang="en-US" sz="1100" b="0" i="0" dirty="0">
                <a:solidFill>
                  <a:schemeClr val="tx1"/>
                </a:solidFill>
                <a:effectLst/>
                <a:latin typeface="Arial" panose="020B0604020202020204" pitchFamily="34" charset="0"/>
                <a:cs typeface="Arial" panose="020B0604020202020204" pitchFamily="34" charset="0"/>
              </a:rPr>
              <a:t>, following the measurement procedures outlined earlier in this guide</a:t>
            </a:r>
            <a:r>
              <a:rPr lang="en-US" sz="1100" dirty="0">
                <a:solidFill>
                  <a:schemeClr val="tx1"/>
                </a:solidFill>
                <a:latin typeface="Arial" panose="020B0604020202020204" pitchFamily="34" charset="0"/>
                <a:cs typeface="Arial" panose="020B0604020202020204" pitchFamily="34" charset="0"/>
              </a:rPr>
              <a:t>. This routine monitoring allows you to make timely adjustments before nutrient imbalances affect plant health and productivity.</a:t>
            </a:r>
          </a:p>
          <a:p>
            <a:pPr algn="just">
              <a:spcAft>
                <a:spcPts val="400"/>
              </a:spcAft>
            </a:pPr>
            <a:r>
              <a:rPr lang="en-US" sz="1100" b="0" i="0" dirty="0">
                <a:solidFill>
                  <a:schemeClr val="tx1"/>
                </a:solidFill>
                <a:effectLst/>
                <a:latin typeface="Arial" panose="020B0604020202020204" pitchFamily="34" charset="0"/>
                <a:cs typeface="Arial" panose="020B0604020202020204" pitchFamily="34" charset="0"/>
              </a:rPr>
              <a:t>Keep detailed records of daily measurements and make gradual adjustments rather than large corrections when levels drift outside target ranges.</a:t>
            </a:r>
            <a:r>
              <a:rPr lang="en-US" sz="1100" dirty="0">
                <a:solidFill>
                  <a:schemeClr val="tx1"/>
                </a:solidFill>
                <a:latin typeface="Arial" panose="020B0604020202020204" pitchFamily="34" charset="0"/>
                <a:cs typeface="Arial" panose="020B0604020202020204" pitchFamily="34" charset="0"/>
              </a:rPr>
              <a:t> </a:t>
            </a:r>
            <a:r>
              <a:rPr lang="en-US" sz="1100" b="0" i="0" dirty="0">
                <a:solidFill>
                  <a:schemeClr val="tx1"/>
                </a:solidFill>
                <a:effectLst/>
                <a:latin typeface="Arial" panose="020B0604020202020204" pitchFamily="34" charset="0"/>
                <a:cs typeface="Arial" panose="020B0604020202020204" pitchFamily="34" charset="0"/>
              </a:rPr>
              <a:t>Replace the entire nutrient solution periodically to prevent nutrient imbalances and maintain optimal growing conditions. </a:t>
            </a:r>
          </a:p>
          <a:p>
            <a:pPr algn="just">
              <a:spcAft>
                <a:spcPts val="600"/>
              </a:spcAft>
            </a:pPr>
            <a:r>
              <a:rPr lang="en-US" sz="1100" b="0" i="0" dirty="0">
                <a:solidFill>
                  <a:schemeClr val="tx1"/>
                </a:solidFill>
                <a:effectLst/>
                <a:latin typeface="Arial" panose="020B0604020202020204" pitchFamily="34" charset="0"/>
                <a:cs typeface="Arial" panose="020B0604020202020204" pitchFamily="34" charset="0"/>
              </a:rPr>
              <a:t>By implementing these practices consistently, you </a:t>
            </a:r>
            <a:r>
              <a:rPr lang="en-US" sz="1100" dirty="0">
                <a:solidFill>
                  <a:schemeClr val="tx1"/>
                </a:solidFill>
                <a:latin typeface="Arial" panose="020B0604020202020204" pitchFamily="34" charset="0"/>
                <a:cs typeface="Arial" panose="020B0604020202020204" pitchFamily="34" charset="0"/>
              </a:rPr>
              <a:t>will </a:t>
            </a:r>
            <a:r>
              <a:rPr lang="en-US" sz="1100" b="0" i="0" dirty="0">
                <a:solidFill>
                  <a:schemeClr val="tx1"/>
                </a:solidFill>
                <a:effectLst/>
                <a:latin typeface="Arial" panose="020B0604020202020204" pitchFamily="34" charset="0"/>
                <a:cs typeface="Arial" panose="020B0604020202020204" pitchFamily="34" charset="0"/>
              </a:rPr>
              <a:t>create a stable growing environment that supports healthy plant development and maximises your crop yields whilst </a:t>
            </a:r>
            <a:r>
              <a:rPr lang="en-US" sz="1100" b="0" i="0" dirty="0" err="1">
                <a:solidFill>
                  <a:schemeClr val="tx1"/>
                </a:solidFill>
                <a:effectLst/>
                <a:latin typeface="Arial" panose="020B0604020202020204" pitchFamily="34" charset="0"/>
                <a:cs typeface="Arial" panose="020B0604020202020204" pitchFamily="34" charset="0"/>
              </a:rPr>
              <a:t>minimising</a:t>
            </a:r>
            <a:r>
              <a:rPr lang="en-US" sz="1100" b="0" i="0" dirty="0">
                <a:solidFill>
                  <a:schemeClr val="tx1"/>
                </a:solidFill>
                <a:effectLst/>
                <a:latin typeface="Arial" panose="020B0604020202020204" pitchFamily="34" charset="0"/>
                <a:cs typeface="Arial" panose="020B0604020202020204" pitchFamily="34" charset="0"/>
              </a:rPr>
              <a:t> waste and input costs.</a:t>
            </a:r>
            <a:endParaRPr lang="en-SG" sz="1100" dirty="0">
              <a:solidFill>
                <a:schemeClr val="tx1"/>
              </a:solidFill>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D5616A6D-C979-F77F-3CD0-E2E44F1B86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669" y="8285385"/>
            <a:ext cx="1150281" cy="125039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0">
            <a:extLst>
              <a:ext uri="{FF2B5EF4-FFF2-40B4-BE49-F238E27FC236}">
                <a16:creationId xmlns:a16="http://schemas.microsoft.com/office/drawing/2014/main" id="{B2FB8C56-25FE-824A-5CB0-BD378BB197A4}"/>
              </a:ext>
            </a:extLst>
          </p:cNvPr>
          <p:cNvSpPr>
            <a:spLocks noGrp="1"/>
          </p:cNvSpPr>
          <p:nvPr>
            <p:ph type="title"/>
          </p:nvPr>
        </p:nvSpPr>
        <p:spPr>
          <a:xfrm>
            <a:off x="804327" y="350027"/>
            <a:ext cx="7206001" cy="447779"/>
          </a:xfrm>
        </p:spPr>
        <p:txBody>
          <a:bodyPr>
            <a:noAutofit/>
          </a:bodyPr>
          <a:lstStyle/>
          <a:p>
            <a:r>
              <a:rPr lang="en-SG" sz="1800" b="1" dirty="0">
                <a:latin typeface="Arial" panose="020B0604020202020204" pitchFamily="34" charset="0"/>
                <a:cs typeface="Arial" panose="020B0604020202020204" pitchFamily="34" charset="0"/>
              </a:rPr>
              <a:t>Plant Nutrient Management  For Hydroponic Cultivation</a:t>
            </a:r>
          </a:p>
        </p:txBody>
      </p:sp>
      <p:sp>
        <p:nvSpPr>
          <p:cNvPr id="8" name="TextBox 34">
            <a:extLst>
              <a:ext uri="{FF2B5EF4-FFF2-40B4-BE49-F238E27FC236}">
                <a16:creationId xmlns:a16="http://schemas.microsoft.com/office/drawing/2014/main" id="{07E20D1A-4C91-13C4-E39D-94F080EE638F}"/>
              </a:ext>
            </a:extLst>
          </p:cNvPr>
          <p:cNvSpPr txBox="1"/>
          <p:nvPr/>
        </p:nvSpPr>
        <p:spPr>
          <a:xfrm>
            <a:off x="5855450" y="10519926"/>
            <a:ext cx="1704225" cy="112018"/>
          </a:xfrm>
          <a:prstGeom prst="rect">
            <a:avLst/>
          </a:prstGeom>
        </p:spPr>
        <p:txBody>
          <a:bodyPr wrap="square" lIns="0" tIns="0" rIns="0" bIns="0" rtlCol="0" anchor="t">
            <a:spAutoFit/>
          </a:bodyPr>
          <a:lstStyle/>
          <a:p>
            <a:pPr algn="ctr">
              <a:lnSpc>
                <a:spcPts val="822"/>
              </a:lnSpc>
              <a:spcBef>
                <a:spcPct val="0"/>
              </a:spcBef>
            </a:pPr>
            <a:r>
              <a:rPr lang="en-US" sz="1200" dirty="0">
                <a:solidFill>
                  <a:srgbClr val="064030"/>
                </a:solidFill>
                <a:latin typeface="Arial Bold" panose="020B0704020202020204" pitchFamily="34" charset="0"/>
                <a:ea typeface="Arial Bold"/>
                <a:cs typeface="Arial Bold" panose="020B0704020202020204" pitchFamily="34" charset="0"/>
                <a:sym typeface="Arial Bold"/>
              </a:rPr>
              <a:t>Sep 2025</a:t>
            </a:r>
          </a:p>
        </p:txBody>
      </p:sp>
    </p:spTree>
    <p:extLst>
      <p:ext uri="{BB962C8B-B14F-4D97-AF65-F5344CB8AC3E}">
        <p14:creationId xmlns:p14="http://schemas.microsoft.com/office/powerpoint/2010/main" val="13246976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22196</TotalTime>
  <Words>2048</Words>
  <Application>Microsoft Office PowerPoint</Application>
  <PresentationFormat>Custom</PresentationFormat>
  <Paragraphs>206</Paragraphs>
  <Slides>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 Bold</vt:lpstr>
      <vt:lpstr>Inter</vt:lpstr>
      <vt:lpstr>Aptos</vt:lpstr>
      <vt:lpstr>Aptos Display</vt:lpstr>
      <vt:lpstr>Arial</vt:lpstr>
      <vt:lpstr>Calibri</vt:lpstr>
      <vt:lpstr>Office Theme</vt:lpstr>
      <vt:lpstr>Plant Nutrient Management For Hydroponic Cultivation</vt:lpstr>
      <vt:lpstr>Plant Nutrient Management  For Hydroponic Cultivation</vt:lpstr>
      <vt:lpstr>Plant Nutrient Management For Hydroponic Cultivation</vt:lpstr>
      <vt:lpstr>Plant Nutrient Management  For Hydroponic Cultivation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Hyeji KIM (SFA)</dc:creator>
  <cp:lastModifiedBy>Hazel CHEW (SFA)</cp:lastModifiedBy>
  <cp:revision>695</cp:revision>
  <dcterms:created xsi:type="dcterms:W3CDTF">2020-02-25T06:28:21Z</dcterms:created>
  <dcterms:modified xsi:type="dcterms:W3CDTF">2025-10-02T00:28:48Z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803508-8490-4252-b331-d9b72689e942_Enabled">
    <vt:lpwstr>true</vt:lpwstr>
  </property>
  <property fmtid="{D5CDD505-2E9C-101B-9397-08002B2CF9AE}" pid="3" name="MSIP_Label_54803508-8490-4252-b331-d9b72689e942_SetDate">
    <vt:lpwstr>2025-07-21T07:26:36Z</vt:lpwstr>
  </property>
  <property fmtid="{D5CDD505-2E9C-101B-9397-08002B2CF9AE}" pid="4" name="MSIP_Label_54803508-8490-4252-b331-d9b72689e942_Method">
    <vt:lpwstr>Privileged</vt:lpwstr>
  </property>
  <property fmtid="{D5CDD505-2E9C-101B-9397-08002B2CF9AE}" pid="5" name="MSIP_Label_54803508-8490-4252-b331-d9b72689e942_Name">
    <vt:lpwstr>Non Sensitive_0</vt:lpwstr>
  </property>
  <property fmtid="{D5CDD505-2E9C-101B-9397-08002B2CF9AE}" pid="6" name="MSIP_Label_54803508-8490-4252-b331-d9b72689e942_SiteId">
    <vt:lpwstr>0b11c524-9a1c-4e1b-84cb-6336aefc2243</vt:lpwstr>
  </property>
  <property fmtid="{D5CDD505-2E9C-101B-9397-08002B2CF9AE}" pid="7" name="MSIP_Label_54803508-8490-4252-b331-d9b72689e942_ActionId">
    <vt:lpwstr>9041124c-e417-45bf-a25d-45188835af4d</vt:lpwstr>
  </property>
  <property fmtid="{D5CDD505-2E9C-101B-9397-08002B2CF9AE}" pid="8" name="MSIP_Label_54803508-8490-4252-b331-d9b72689e942_ContentBits">
    <vt:lpwstr>0</vt:lpwstr>
  </property>
  <property fmtid="{D5CDD505-2E9C-101B-9397-08002B2CF9AE}" pid="9" name="MSIP_Label_54803508-8490-4252-b331-d9b72689e942_Tag">
    <vt:lpwstr>10, 0, 1, 1</vt:lpwstr>
  </property>
</Properties>
</file>